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notesSlides/notesSlide3.xml" ContentType="application/vnd.openxmlformats-officedocument.presentationml.notesSlide+xml"/>
  <Override PartName="/ppt/ink/ink3.xml" ContentType="application/inkml+xml"/>
  <Override PartName="/ppt/ink/ink4.xml" ContentType="application/inkml+xml"/>
  <Override PartName="/ppt/notesSlides/notesSlide4.xml" ContentType="application/vnd.openxmlformats-officedocument.presentationml.notesSlide+xml"/>
  <Override PartName="/ppt/ink/ink5.xml" ContentType="application/inkml+xml"/>
  <Override PartName="/ppt/ink/ink6.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357" r:id="rId3"/>
    <p:sldId id="362" r:id="rId4"/>
    <p:sldId id="363" r:id="rId5"/>
    <p:sldId id="364" r:id="rId6"/>
    <p:sldId id="365" r:id="rId7"/>
    <p:sldId id="361" r:id="rId8"/>
    <p:sldId id="358" r:id="rId9"/>
    <p:sldId id="366" r:id="rId10"/>
    <p:sldId id="359" r:id="rId11"/>
    <p:sldId id="36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8:44:01.68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1767 0,'-3'1,"1"0,-1 0,0 1,1-1,-1 0,1 1,-1-1,1 1,0 0,-1 0,1 0,0 0,0 0,1 1,-1-1,0 1,1-1,-1 2,-7 7,-85 99,-30 22,68-78,-2-2,-3-4,-16 9,51-41,0-1,0-2,-2 0,0-2,0-1,-1-2,0 0,0-2,-1-1,1-1,-16-1,-39 4,1 5,0 3,1 3,1 4,1 4,-11 8,68-24,-1 1,2 2,0 0,0 1,1 1,-11 12,20-17,0 1,2 1,-1 0,1 1,1-1,0 2,1-1,1 1,0 1,0-1,0 5,-2 11,0 1,-3 30,9-36</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9:26:30.09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1184,'69'3,"0"4,60 13,-47-7,253 44,170 23,-329-59,159-4,-214-15,315-10,-329-2,0-5,6-6,-41 5,0-4,-1-3,29-15,-18-2,-1-4,65-48,-91 57,158-109,16-10,13-7,122-72,-296 195,1 2,2 4,1 3,7 0,5 6,1 4,31-1,176-15,-63 9,73-6,-59 7,-201 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9:59:00.454"/>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0,'54'1,"-1"2,1 2,18 6,-47-6,0 1,0 1,-1 1,0 2,0 0,-1 1,0 1,-1 2,-13-7,0 0,-1 0,0 0,-1 1,0 0,0 1,-1 0,0 0,0 0,-1 1,0 0,-1 0,0 0,-1 0,0 1,0-1,-1 1,0 3,2 28,-1 1,-2-1,-2 1,-3 4,1 20,0-28,-2 0,-1 0,-3-1,-8 24,15-53,-2 5,1-1,0 1,1 0,1 0,0-1,2 11,-1-20,0 1,1-1,-1 0,1 1,0-1,1 0,-1 0,1 0,-1 0,1 0,1-1,-1 1,0 0,1-1,0 0,0 1,0-1,0 0,0-1,0 1,1 0,0-1,1 1,21 8,0-2,0 0,1-2,0-1,9 1,33 7,-67-14,-1 0,1 1,0-1,0 0,-1 1,1 0,-1-1,1 1,0 0,-1 0,1 0,-1 0,0 0,1 0,-1 0,0 0,1 1,-2-1,0 0,0-1,0 1,0 0,0-1,0 1,0 0,0-1,0 1,-1 0,1-1,0 1,0 0,-1-1,1 1,0-1,-1 1,1-1,-1 1,1-1,-1 1,1-1,-1 1,1-1,-1 1,1-1,-1 0,0 1,1-1,-12 7,0-1,-1 0,1-1,-4 1,1-1,-64 30,2 2,1 5,38-20,1 2,2 1,0 2,-29 30,59-51,0 0,0 1,0-1,1 1,-1 0,2 0,-1 1,1-1,0 1,1-1,-1 1,2 0,-1 2,0 8,0 0,1 0,2-1,0 1,2 10,0-14,0-1,1 0,1 0,1-1,-1 1,2-1,0 0,0-1,1 1,6 5,-2-1,0 1,-2 0,0 1,3 8,8 25,-6-17,-2 0,-1 1,-1 1,2 21,-2 8,-2 1,-3 1,-4-1,-4 54,1-112,-1-1,1 0,-2 0,1 0,-1-1,0 1,0 0,-1-1,0 0,0 0,0 0,-1-1,0 1,0-1,0 0,-1 0,-5 3,-13 9,-1-1,0-2,-21 10,39-21,-1 1,0-1,-1 0,1 0,-1-1,0 0,-8 0,-3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9:59:12.250"/>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20:28:26.636"/>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0,'11'1,"0"0,0 1,0 0,0 1,6 2,13 3,280 69,105 24,-382-94,465 90,-349-75,0-6,60-6,-181-9,442 14,-87-1,58-18,-120-9,101-1,681 14,-911-8,135-25,-131 10,113 5,-237 18,378 3,-359 4,0 5,-1 4,51 16,-118-25,-1 0,-1 1,1 1,-1 1,-1 1,0 1,0 1,-2 0,1 2,-2 0,0 1,6 8,12 16,-3 1,-1 2,-2 1,22 44,-33-47,-13-23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20:28:59.347"/>
    </inkml:context>
    <inkml:brush xml:id="br0">
      <inkml:brushProperty name="width" value="0.05" units="cm"/>
      <inkml:brushProperty name="height" value="0.05" units="cm"/>
      <inkml:brushProperty name="color" value="#CC0066"/>
      <inkml:brushProperty name="ignorePressure" value="1"/>
    </inkml:brush>
  </inkml:definitions>
  <inkml:trace contextRef="#ctx0" brushRef="#br0">9055 109,'-6'1,"0"0,0 0,0 1,0 0,0 0,0 0,-4 3,-7 2,-31 14,0 3,-5 5,-38 19,75-40,-79 40,-3-5,-1-3,-45 8,73-28,-213 51,212-57,0-3,-1-3,-2-3,-175-7,-52-14,254 13,-508-51,207 1,-291-37,146 41,5-21,237 30,-458-44,276 36,43 11,-345 14,626 23,-271 7,292 0,0 4,0 3,-20 9,-191 71,152-44,25-8,-98 48,159-60,1 2,1 3,2 3,-14 15,49-35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12/17/2025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a:t>
            </a:fld>
            <a:endParaRPr lang="en-US"/>
          </a:p>
        </p:txBody>
      </p:sp>
    </p:spTree>
    <p:extLst>
      <p:ext uri="{BB962C8B-B14F-4D97-AF65-F5344CB8AC3E}">
        <p14:creationId xmlns:p14="http://schemas.microsoft.com/office/powerpoint/2010/main" val="29193094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11</a:t>
            </a:fld>
            <a:endParaRPr lang="en-US"/>
          </a:p>
        </p:txBody>
      </p:sp>
    </p:spTree>
    <p:extLst>
      <p:ext uri="{BB962C8B-B14F-4D97-AF65-F5344CB8AC3E}">
        <p14:creationId xmlns:p14="http://schemas.microsoft.com/office/powerpoint/2010/main" val="3501280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a:t>
            </a:fld>
            <a:endParaRPr lang="en-US"/>
          </a:p>
        </p:txBody>
      </p:sp>
    </p:spTree>
    <p:extLst>
      <p:ext uri="{BB962C8B-B14F-4D97-AF65-F5344CB8AC3E}">
        <p14:creationId xmlns:p14="http://schemas.microsoft.com/office/powerpoint/2010/main" val="430596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a:t>
            </a:fld>
            <a:endParaRPr lang="en-US"/>
          </a:p>
        </p:txBody>
      </p:sp>
    </p:spTree>
    <p:extLst>
      <p:ext uri="{BB962C8B-B14F-4D97-AF65-F5344CB8AC3E}">
        <p14:creationId xmlns:p14="http://schemas.microsoft.com/office/powerpoint/2010/main" val="3426288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5</a:t>
            </a:fld>
            <a:endParaRPr lang="en-US"/>
          </a:p>
        </p:txBody>
      </p:sp>
    </p:spTree>
    <p:extLst>
      <p:ext uri="{BB962C8B-B14F-4D97-AF65-F5344CB8AC3E}">
        <p14:creationId xmlns:p14="http://schemas.microsoft.com/office/powerpoint/2010/main" val="2392736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78C2DB-EDD1-7386-F566-C639B573AC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94D187-AEB8-FE37-3CE7-6822D866B8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4F4622-FE31-C4BC-E351-9E9447B66AA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75DD302-B6FA-49C0-AA8F-B4292C01A49F}"/>
              </a:ext>
            </a:extLst>
          </p:cNvPr>
          <p:cNvSpPr>
            <a:spLocks noGrp="1"/>
          </p:cNvSpPr>
          <p:nvPr>
            <p:ph type="sldNum" sz="quarter" idx="5"/>
          </p:nvPr>
        </p:nvSpPr>
        <p:spPr/>
        <p:txBody>
          <a:bodyPr/>
          <a:lstStyle/>
          <a:p>
            <a:fld id="{957DC060-DC93-4EA5-B41D-401F0860510A}" type="slidenum">
              <a:rPr lang="en-US" smtClean="0"/>
              <a:t>6</a:t>
            </a:fld>
            <a:endParaRPr lang="en-US"/>
          </a:p>
        </p:txBody>
      </p:sp>
    </p:spTree>
    <p:extLst>
      <p:ext uri="{BB962C8B-B14F-4D97-AF65-F5344CB8AC3E}">
        <p14:creationId xmlns:p14="http://schemas.microsoft.com/office/powerpoint/2010/main" val="67251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7</a:t>
            </a:fld>
            <a:endParaRPr lang="en-US"/>
          </a:p>
        </p:txBody>
      </p:sp>
    </p:spTree>
    <p:extLst>
      <p:ext uri="{BB962C8B-B14F-4D97-AF65-F5344CB8AC3E}">
        <p14:creationId xmlns:p14="http://schemas.microsoft.com/office/powerpoint/2010/main" val="1683020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8</a:t>
            </a:fld>
            <a:endParaRPr lang="en-US"/>
          </a:p>
        </p:txBody>
      </p:sp>
    </p:spTree>
    <p:extLst>
      <p:ext uri="{BB962C8B-B14F-4D97-AF65-F5344CB8AC3E}">
        <p14:creationId xmlns:p14="http://schemas.microsoft.com/office/powerpoint/2010/main" val="3372307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01B3E-81E3-4A44-725A-125B7C166E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9983F1-5189-4534-D335-93854B0F60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C55089-1208-7B20-A7BA-348C8C248E2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A5F7BFE-06DB-24BF-A861-C7829DF1054C}"/>
              </a:ext>
            </a:extLst>
          </p:cNvPr>
          <p:cNvSpPr>
            <a:spLocks noGrp="1"/>
          </p:cNvSpPr>
          <p:nvPr>
            <p:ph type="sldNum" sz="quarter" idx="5"/>
          </p:nvPr>
        </p:nvSpPr>
        <p:spPr/>
        <p:txBody>
          <a:bodyPr/>
          <a:lstStyle/>
          <a:p>
            <a:fld id="{957DC060-DC93-4EA5-B41D-401F0860510A}" type="slidenum">
              <a:rPr lang="en-US" smtClean="0"/>
              <a:t>9</a:t>
            </a:fld>
            <a:endParaRPr lang="en-US"/>
          </a:p>
        </p:txBody>
      </p:sp>
    </p:spTree>
    <p:extLst>
      <p:ext uri="{BB962C8B-B14F-4D97-AF65-F5344CB8AC3E}">
        <p14:creationId xmlns:p14="http://schemas.microsoft.com/office/powerpoint/2010/main" val="3538730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10</a:t>
            </a:fld>
            <a:endParaRPr lang="en-US"/>
          </a:p>
        </p:txBody>
      </p:sp>
    </p:spTree>
    <p:extLst>
      <p:ext uri="{BB962C8B-B14F-4D97-AF65-F5344CB8AC3E}">
        <p14:creationId xmlns:p14="http://schemas.microsoft.com/office/powerpoint/2010/main" val="2519229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41.bin"/><Relationship Id="rId7" Type="http://schemas.openxmlformats.org/officeDocument/2006/relationships/oleObject" Target="../embeddings/oleObject43.bin"/><Relationship Id="rId12" Type="http://schemas.openxmlformats.org/officeDocument/2006/relationships/image" Target="../media/image33.w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2.wmf"/><Relationship Id="rId11" Type="http://schemas.openxmlformats.org/officeDocument/2006/relationships/oleObject" Target="../embeddings/oleObject33.bin"/><Relationship Id="rId5" Type="http://schemas.openxmlformats.org/officeDocument/2006/relationships/oleObject" Target="../embeddings/oleObject42.bin"/><Relationship Id="rId10" Type="http://schemas.openxmlformats.org/officeDocument/2006/relationships/image" Target="../media/image44.emf"/><Relationship Id="rId4" Type="http://schemas.openxmlformats.org/officeDocument/2006/relationships/image" Target="../media/image41.wmf"/><Relationship Id="rId9" Type="http://schemas.openxmlformats.org/officeDocument/2006/relationships/oleObject" Target="../embeddings/oleObject44.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6.wmf"/><Relationship Id="rId5" Type="http://schemas.openxmlformats.org/officeDocument/2006/relationships/oleObject" Target="../embeddings/oleObject46.bin"/><Relationship Id="rId4" Type="http://schemas.openxmlformats.org/officeDocument/2006/relationships/image" Target="../media/image45.wmf"/></Relationships>
</file>

<file path=ppt/slides/_rels/slide2.xml.rels><?xml version="1.0" encoding="UTF-8" standalone="yes"?>
<Relationships xmlns="http://schemas.openxmlformats.org/package/2006/relationships"><Relationship Id="rId13"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customXml" Target="../ink/ink1.xml"/><Relationship Id="rId12" Type="http://schemas.openxmlformats.org/officeDocument/2006/relationships/oleObject" Target="../embeddings/oleObject4.bin"/><Relationship Id="rId17" Type="http://schemas.openxmlformats.org/officeDocument/2006/relationships/image" Target="../media/image6.wmf"/><Relationship Id="rId2" Type="http://schemas.openxmlformats.org/officeDocument/2006/relationships/notesSlide" Target="../notesSlides/notesSlide1.xml"/><Relationship Id="rId16" Type="http://schemas.openxmlformats.org/officeDocument/2006/relationships/oleObject" Target="../embeddings/oleObject6.bin"/><Relationship Id="rId1" Type="http://schemas.openxmlformats.org/officeDocument/2006/relationships/slideLayout" Target="../slideLayouts/slideLayout1.xml"/><Relationship Id="rId6" Type="http://schemas.openxmlformats.org/officeDocument/2006/relationships/image" Target="../media/image2.wmf"/><Relationship Id="rId11" Type="http://schemas.openxmlformats.org/officeDocument/2006/relationships/image" Target="../media/image3.wmf"/><Relationship Id="rId5" Type="http://schemas.openxmlformats.org/officeDocument/2006/relationships/oleObject" Target="../embeddings/oleObject2.bin"/><Relationship Id="rId15" Type="http://schemas.openxmlformats.org/officeDocument/2006/relationships/image" Target="../media/image5.wmf"/><Relationship Id="rId10" Type="http://schemas.openxmlformats.org/officeDocument/2006/relationships/oleObject" Target="../embeddings/oleObject3.bin"/><Relationship Id="rId4" Type="http://schemas.openxmlformats.org/officeDocument/2006/relationships/image" Target="../media/image1.wmf"/><Relationship Id="rId9" Type="http://schemas.openxmlformats.org/officeDocument/2006/relationships/image" Target="../media/image7.png"/><Relationship Id="rId1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12.bin"/><Relationship Id="rId3" Type="http://schemas.openxmlformats.org/officeDocument/2006/relationships/oleObject" Target="../embeddings/oleObject7.bin"/><Relationship Id="rId21" Type="http://schemas.openxmlformats.org/officeDocument/2006/relationships/oleObject" Target="../embeddings/oleObject14.bin"/><Relationship Id="rId7" Type="http://schemas.openxmlformats.org/officeDocument/2006/relationships/oleObject" Target="../embeddings/oleObject9.bin"/><Relationship Id="rId12" Type="http://schemas.openxmlformats.org/officeDocument/2006/relationships/image" Target="../media/image11.wmf"/><Relationship Id="rId17" Type="http://schemas.openxmlformats.org/officeDocument/2006/relationships/customXml" Target="../ink/ink2.xml"/><Relationship Id="rId2" Type="http://schemas.openxmlformats.org/officeDocument/2006/relationships/notesSlide" Target="../notesSlides/notesSlide2.xml"/><Relationship Id="rId16" Type="http://schemas.openxmlformats.org/officeDocument/2006/relationships/image" Target="../media/image13.wmf"/><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8.w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oleObject" Target="../embeddings/oleObject13.bin"/><Relationship Id="rId10" Type="http://schemas.openxmlformats.org/officeDocument/2006/relationships/image" Target="../media/image10.wmf"/><Relationship Id="rId19" Type="http://schemas.openxmlformats.org/officeDocument/2006/relationships/image" Target="../media/image16.png"/><Relationship Id="rId4" Type="http://schemas.openxmlformats.org/officeDocument/2006/relationships/image" Target="../media/image7.wmf"/><Relationship Id="rId9" Type="http://schemas.openxmlformats.org/officeDocument/2006/relationships/oleObject" Target="../embeddings/oleObject10.bin"/><Relationship Id="rId14" Type="http://schemas.openxmlformats.org/officeDocument/2006/relationships/image" Target="../media/image12.wmf"/><Relationship Id="rId22" Type="http://schemas.openxmlformats.org/officeDocument/2006/relationships/image" Target="../media/image14.wmf"/></Relationships>
</file>

<file path=ppt/slides/_rels/slide4.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customXml" Target="../ink/ink3.xml"/><Relationship Id="rId18"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19.wmf"/><Relationship Id="rId17" Type="http://schemas.openxmlformats.org/officeDocument/2006/relationships/image" Target="../media/image25.png"/><Relationship Id="rId2" Type="http://schemas.openxmlformats.org/officeDocument/2006/relationships/notesSlide" Target="../notesSlides/notesSlide3.xml"/><Relationship Id="rId16" Type="http://schemas.openxmlformats.org/officeDocument/2006/relationships/customXml" Target="../ink/ink4.xml"/><Relationship Id="rId1" Type="http://schemas.openxmlformats.org/officeDocument/2006/relationships/slideLayout" Target="../slideLayouts/slideLayout1.xml"/><Relationship Id="rId6" Type="http://schemas.openxmlformats.org/officeDocument/2006/relationships/image" Target="../media/image16.wmf"/><Relationship Id="rId11" Type="http://schemas.openxmlformats.org/officeDocument/2006/relationships/oleObject" Target="../embeddings/oleObject19.bin"/><Relationship Id="rId5" Type="http://schemas.openxmlformats.org/officeDocument/2006/relationships/oleObject" Target="../embeddings/oleObject16.bin"/><Relationship Id="rId15" Type="http://schemas.openxmlformats.org/officeDocument/2006/relationships/image" Target="../media/image24.png"/><Relationship Id="rId10" Type="http://schemas.openxmlformats.org/officeDocument/2006/relationships/image" Target="../media/image18.wmf"/><Relationship Id="rId19" Type="http://schemas.openxmlformats.org/officeDocument/2006/relationships/image" Target="../media/image20.wmf"/><Relationship Id="rId4" Type="http://schemas.openxmlformats.org/officeDocument/2006/relationships/image" Target="../media/image15.wmf"/><Relationship Id="rId9" Type="http://schemas.openxmlformats.org/officeDocument/2006/relationships/oleObject" Target="../embeddings/oleObject18.bin"/></Relationships>
</file>

<file path=ppt/slides/_rels/slide5.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oleObject" Target="../embeddings/oleObject26.bin"/><Relationship Id="rId18" Type="http://schemas.openxmlformats.org/officeDocument/2006/relationships/image" Target="../media/image28.png"/><Relationship Id="rId3" Type="http://schemas.openxmlformats.org/officeDocument/2006/relationships/oleObject" Target="../embeddings/oleObject21.bin"/><Relationship Id="rId21" Type="http://schemas.openxmlformats.org/officeDocument/2006/relationships/oleObject" Target="../embeddings/oleObject28.bin"/><Relationship Id="rId7" Type="http://schemas.openxmlformats.org/officeDocument/2006/relationships/oleObject" Target="../embeddings/oleObject23.bin"/><Relationship Id="rId12" Type="http://schemas.openxmlformats.org/officeDocument/2006/relationships/image" Target="../media/image25.wmf"/><Relationship Id="rId17" Type="http://schemas.openxmlformats.org/officeDocument/2006/relationships/customXml" Target="../ink/ink6.xml"/><Relationship Id="rId2" Type="http://schemas.openxmlformats.org/officeDocument/2006/relationships/notesSlide" Target="../notesSlides/notesSlide4.xml"/><Relationship Id="rId16" Type="http://schemas.openxmlformats.org/officeDocument/2006/relationships/image" Target="../media/image27.png"/><Relationship Id="rId20" Type="http://schemas.openxmlformats.org/officeDocument/2006/relationships/image" Target="../media/image27.wmf"/><Relationship Id="rId1" Type="http://schemas.openxmlformats.org/officeDocument/2006/relationships/slideLayout" Target="../slideLayouts/slideLayout1.xml"/><Relationship Id="rId6" Type="http://schemas.openxmlformats.org/officeDocument/2006/relationships/image" Target="../media/image22.wmf"/><Relationship Id="rId11" Type="http://schemas.openxmlformats.org/officeDocument/2006/relationships/oleObject" Target="../embeddings/oleObject25.bin"/><Relationship Id="rId24" Type="http://schemas.openxmlformats.org/officeDocument/2006/relationships/image" Target="../media/image29.wmf"/><Relationship Id="rId5" Type="http://schemas.openxmlformats.org/officeDocument/2006/relationships/oleObject" Target="../embeddings/oleObject22.bin"/><Relationship Id="rId15" Type="http://schemas.openxmlformats.org/officeDocument/2006/relationships/customXml" Target="../ink/ink5.xml"/><Relationship Id="rId23" Type="http://schemas.openxmlformats.org/officeDocument/2006/relationships/oleObject" Target="../embeddings/oleObject29.bin"/><Relationship Id="rId10" Type="http://schemas.openxmlformats.org/officeDocument/2006/relationships/image" Target="../media/image24.wmf"/><Relationship Id="rId19" Type="http://schemas.openxmlformats.org/officeDocument/2006/relationships/oleObject" Target="../embeddings/oleObject27.bin"/><Relationship Id="rId4" Type="http://schemas.openxmlformats.org/officeDocument/2006/relationships/image" Target="../media/image21.wmf"/><Relationship Id="rId9" Type="http://schemas.openxmlformats.org/officeDocument/2006/relationships/oleObject" Target="../embeddings/oleObject24.bin"/><Relationship Id="rId14" Type="http://schemas.openxmlformats.org/officeDocument/2006/relationships/image" Target="../media/image26.wmf"/><Relationship Id="rId22" Type="http://schemas.openxmlformats.org/officeDocument/2006/relationships/image" Target="../media/image28.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1.emf"/><Relationship Id="rId5" Type="http://schemas.openxmlformats.org/officeDocument/2006/relationships/oleObject" Target="../embeddings/oleObject31.bin"/><Relationship Id="rId4" Type="http://schemas.openxmlformats.org/officeDocument/2006/relationships/image" Target="../media/image30.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2.wmf"/></Relationships>
</file>

<file path=ppt/slides/_rels/slide8.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oleObject" Target="../embeddings/oleObject37.bin"/><Relationship Id="rId3" Type="http://schemas.openxmlformats.org/officeDocument/2006/relationships/oleObject" Target="../embeddings/oleObject10.bin"/><Relationship Id="rId7" Type="http://schemas.openxmlformats.org/officeDocument/2006/relationships/oleObject" Target="../embeddings/oleObject34.bin"/><Relationship Id="rId12" Type="http://schemas.openxmlformats.org/officeDocument/2006/relationships/image" Target="../media/image36.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3.wmf"/><Relationship Id="rId11" Type="http://schemas.openxmlformats.org/officeDocument/2006/relationships/oleObject" Target="../embeddings/oleObject36.bin"/><Relationship Id="rId5" Type="http://schemas.openxmlformats.org/officeDocument/2006/relationships/oleObject" Target="../embeddings/oleObject33.bin"/><Relationship Id="rId10" Type="http://schemas.openxmlformats.org/officeDocument/2006/relationships/image" Target="../media/image35.emf"/><Relationship Id="rId4" Type="http://schemas.openxmlformats.org/officeDocument/2006/relationships/image" Target="../media/image10.wmf"/><Relationship Id="rId9" Type="http://schemas.openxmlformats.org/officeDocument/2006/relationships/oleObject" Target="../embeddings/oleObject35.bin"/><Relationship Id="rId14" Type="http://schemas.openxmlformats.org/officeDocument/2006/relationships/image" Target="../media/image37.wmf"/></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9.wmf"/><Relationship Id="rId5" Type="http://schemas.openxmlformats.org/officeDocument/2006/relationships/oleObject" Target="../embeddings/oleObject39.bin"/><Relationship Id="rId4" Type="http://schemas.openxmlformats.org/officeDocument/2006/relationships/image" Target="../media/image3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291470"/>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1656918" y="108034"/>
            <a:ext cx="9144000" cy="546181"/>
          </a:xfrm>
        </p:spPr>
        <p:txBody>
          <a:bodyPr>
            <a:normAutofit fontScale="90000"/>
          </a:bodyPr>
          <a:lstStyle/>
          <a:p>
            <a:r>
              <a:rPr lang="en-US" sz="3600" b="1" u="sng">
                <a:latin typeface="+mn-lt"/>
              </a:rPr>
              <a:t>Anomolous g-factor</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622168" y="1236590"/>
            <a:ext cx="10784265" cy="523220"/>
          </a:xfrm>
          <a:prstGeom prst="rect">
            <a:avLst/>
          </a:prstGeom>
          <a:noFill/>
        </p:spPr>
        <p:txBody>
          <a:bodyPr wrap="square" rtlCol="0">
            <a:spAutoFit/>
          </a:bodyPr>
          <a:lstStyle/>
          <a:p>
            <a:r>
              <a:rPr lang="en-US" sz="1400"/>
              <a:t>Recall that, classically, the magnetic moment of a spinning ball of charge is </a:t>
            </a:r>
            <a:r>
              <a:rPr lang="el-GR" sz="1400" b="1"/>
              <a:t>μ</a:t>
            </a:r>
            <a:r>
              <a:rPr lang="en-US" sz="1400"/>
              <a:t> = (e/2m)</a:t>
            </a:r>
            <a:r>
              <a:rPr lang="en-US" sz="1400" b="1"/>
              <a:t>L</a:t>
            </a:r>
            <a:r>
              <a:rPr lang="en-US" sz="1400"/>
              <a:t>, where </a:t>
            </a:r>
            <a:r>
              <a:rPr lang="en-US" sz="1400" b="1"/>
              <a:t>L</a:t>
            </a:r>
            <a:r>
              <a:rPr lang="en-US" sz="1400"/>
              <a:t> is its angular momentum, and e its charge.   And that yet we find for the electron an anomalous g-factor in its interaction with the magnetic field…</a:t>
            </a:r>
          </a:p>
        </p:txBody>
      </p:sp>
      <p:graphicFrame>
        <p:nvGraphicFramePr>
          <p:cNvPr id="6" name="Object 5">
            <a:extLst>
              <a:ext uri="{FF2B5EF4-FFF2-40B4-BE49-F238E27FC236}">
                <a16:creationId xmlns:a16="http://schemas.microsoft.com/office/drawing/2014/main" id="{8B50248B-FF32-4246-AEBC-DD87DEBF2178}"/>
              </a:ext>
            </a:extLst>
          </p:cNvPr>
          <p:cNvGraphicFramePr>
            <a:graphicFrameLocks noChangeAspect="1"/>
          </p:cNvGraphicFramePr>
          <p:nvPr>
            <p:extLst>
              <p:ext uri="{D42A27DB-BD31-4B8C-83A1-F6EECF244321}">
                <p14:modId xmlns:p14="http://schemas.microsoft.com/office/powerpoint/2010/main" val="611769248"/>
              </p:ext>
            </p:extLst>
          </p:nvPr>
        </p:nvGraphicFramePr>
        <p:xfrm>
          <a:off x="707011" y="1877610"/>
          <a:ext cx="2064469" cy="467497"/>
        </p:xfrm>
        <a:graphic>
          <a:graphicData uri="http://schemas.openxmlformats.org/presentationml/2006/ole">
            <mc:AlternateContent xmlns:mc="http://schemas.openxmlformats.org/markup-compatibility/2006">
              <mc:Choice xmlns:v="urn:schemas-microsoft-com:vml" Requires="v">
                <p:oleObj name="Equation" r:id="rId3" imgW="1752600" imgH="393700" progId="Equation.DSMT4">
                  <p:embed/>
                </p:oleObj>
              </mc:Choice>
              <mc:Fallback>
                <p:oleObj name="Equation" r:id="rId3" imgW="1752600" imgH="3937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011" y="1877610"/>
                        <a:ext cx="2064469" cy="46749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CF350DA1-ED0C-4009-831C-B4A8470FDD82}"/>
              </a:ext>
            </a:extLst>
          </p:cNvPr>
          <p:cNvGraphicFramePr>
            <a:graphicFrameLocks noChangeAspect="1"/>
          </p:cNvGraphicFramePr>
          <p:nvPr>
            <p:extLst>
              <p:ext uri="{D42A27DB-BD31-4B8C-83A1-F6EECF244321}">
                <p14:modId xmlns:p14="http://schemas.microsoft.com/office/powerpoint/2010/main" val="1884271382"/>
              </p:ext>
            </p:extLst>
          </p:nvPr>
        </p:nvGraphicFramePr>
        <p:xfrm>
          <a:off x="6228918" y="2428339"/>
          <a:ext cx="2215298" cy="311843"/>
        </p:xfrm>
        <a:graphic>
          <a:graphicData uri="http://schemas.openxmlformats.org/presentationml/2006/ole">
            <mc:AlternateContent xmlns:mc="http://schemas.openxmlformats.org/markup-compatibility/2006">
              <mc:Choice xmlns:v="urn:schemas-microsoft-com:vml" Requires="v">
                <p:oleObj name="Equation" r:id="rId5" imgW="1739900" imgH="241300" progId="Equation.DSMT4">
                  <p:embed/>
                </p:oleObj>
              </mc:Choice>
              <mc:Fallback>
                <p:oleObj name="Equation" r:id="rId5" imgW="1739900" imgH="2413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8918" y="2428339"/>
                        <a:ext cx="2215298" cy="311843"/>
                      </a:xfrm>
                      <a:prstGeom prst="rect">
                        <a:avLst/>
                      </a:prstGeom>
                      <a:solidFill>
                        <a:schemeClr val="accent1">
                          <a:lumMod val="20000"/>
                          <a:lumOff val="80000"/>
                        </a:schemeClr>
                      </a:solidFill>
                    </p:spPr>
                  </p:pic>
                </p:oleObj>
              </mc:Fallback>
            </mc:AlternateContent>
          </a:graphicData>
        </a:graphic>
      </p:graphicFrame>
      <p:sp>
        <p:nvSpPr>
          <p:cNvPr id="9" name="TextBox 8">
            <a:extLst>
              <a:ext uri="{FF2B5EF4-FFF2-40B4-BE49-F238E27FC236}">
                <a16:creationId xmlns:a16="http://schemas.microsoft.com/office/drawing/2014/main" id="{EF1E83AC-B70F-4406-8E24-5ACC39E807D3}"/>
              </a:ext>
            </a:extLst>
          </p:cNvPr>
          <p:cNvSpPr txBox="1"/>
          <p:nvPr/>
        </p:nvSpPr>
        <p:spPr>
          <a:xfrm>
            <a:off x="622168" y="2461236"/>
            <a:ext cx="5321432" cy="307777"/>
          </a:xfrm>
          <a:prstGeom prst="rect">
            <a:avLst/>
          </a:prstGeom>
          <a:noFill/>
        </p:spPr>
        <p:txBody>
          <a:bodyPr wrap="square" rtlCol="0">
            <a:spAutoFit/>
          </a:bodyPr>
          <a:lstStyle/>
          <a:p>
            <a:r>
              <a:rPr lang="en-US" sz="1400"/>
              <a:t>This factor emerges from solution of Dirac equation in a magnetic field:</a:t>
            </a:r>
          </a:p>
        </p:txBody>
      </p:sp>
      <p:graphicFrame>
        <p:nvGraphicFramePr>
          <p:cNvPr id="12" name="Object 11">
            <a:extLst>
              <a:ext uri="{FF2B5EF4-FFF2-40B4-BE49-F238E27FC236}">
                <a16:creationId xmlns:a16="http://schemas.microsoft.com/office/drawing/2014/main" id="{862B1C1F-1861-4A39-A8ED-236CD3945CD9}"/>
              </a:ext>
            </a:extLst>
          </p:cNvPr>
          <p:cNvGraphicFramePr>
            <a:graphicFrameLocks noChangeAspect="1"/>
          </p:cNvGraphicFramePr>
          <p:nvPr>
            <p:extLst>
              <p:ext uri="{D42A27DB-BD31-4B8C-83A1-F6EECF244321}">
                <p14:modId xmlns:p14="http://schemas.microsoft.com/office/powerpoint/2010/main" val="2121593401"/>
              </p:ext>
            </p:extLst>
          </p:nvPr>
        </p:nvGraphicFramePr>
        <p:xfrm>
          <a:off x="707011" y="4494572"/>
          <a:ext cx="3698875" cy="1044575"/>
        </p:xfrm>
        <a:graphic>
          <a:graphicData uri="http://schemas.openxmlformats.org/presentationml/2006/ole">
            <mc:AlternateContent xmlns:mc="http://schemas.openxmlformats.org/markup-compatibility/2006">
              <mc:Choice xmlns:v="urn:schemas-microsoft-com:vml" Requires="v">
                <p:oleObj name="Equation" r:id="rId7" imgW="3124080" imgH="888840" progId="Equation.DSMT4">
                  <p:embed/>
                </p:oleObj>
              </mc:Choice>
              <mc:Fallback>
                <p:oleObj name="Equation" r:id="rId7" imgW="3124080" imgH="888840" progId="Equation.DSMT4">
                  <p:embed/>
                  <p:pic>
                    <p:nvPicPr>
                      <p:cNvPr id="0" name="Object 11"/>
                      <p:cNvPicPr>
                        <a:picLocks noChangeAspect="1" noChangeArrowheads="1"/>
                      </p:cNvPicPr>
                      <p:nvPr/>
                    </p:nvPicPr>
                    <p:blipFill>
                      <a:blip r:embed="rId8"/>
                      <a:srcRect/>
                      <a:stretch>
                        <a:fillRect/>
                      </a:stretch>
                    </p:blipFill>
                    <p:spPr bwMode="auto">
                      <a:xfrm>
                        <a:off x="707011" y="4494572"/>
                        <a:ext cx="3698875" cy="1044575"/>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001C346F-8402-477E-9ECD-462801BEC3BA}"/>
              </a:ext>
            </a:extLst>
          </p:cNvPr>
          <p:cNvSpPr txBox="1"/>
          <p:nvPr/>
        </p:nvSpPr>
        <p:spPr>
          <a:xfrm>
            <a:off x="622169" y="4041384"/>
            <a:ext cx="5321432" cy="307777"/>
          </a:xfrm>
          <a:prstGeom prst="rect">
            <a:avLst/>
          </a:prstGeom>
          <a:noFill/>
        </p:spPr>
        <p:txBody>
          <a:bodyPr wrap="square" rtlCol="0">
            <a:spAutoFit/>
          </a:bodyPr>
          <a:lstStyle/>
          <a:p>
            <a:r>
              <a:rPr lang="en-US" sz="1400"/>
              <a:t>We can solve for </a:t>
            </a:r>
            <a:r>
              <a:rPr lang="el-GR" sz="1400"/>
              <a:t>Φ</a:t>
            </a:r>
            <a:r>
              <a:rPr lang="en-US" sz="1400"/>
              <a:t>, insert into H and get an equation for </a:t>
            </a:r>
            <a:r>
              <a:rPr lang="el-GR" sz="1400"/>
              <a:t>χ</a:t>
            </a:r>
            <a:r>
              <a:rPr lang="en-US" sz="1400"/>
              <a:t>.   </a:t>
            </a:r>
          </a:p>
        </p:txBody>
      </p:sp>
      <p:sp>
        <p:nvSpPr>
          <p:cNvPr id="16" name="TextBox 15">
            <a:extLst>
              <a:ext uri="{FF2B5EF4-FFF2-40B4-BE49-F238E27FC236}">
                <a16:creationId xmlns:a16="http://schemas.microsoft.com/office/drawing/2014/main" id="{52F5CBEF-28D4-4ECF-A3DF-81364E246C05}"/>
              </a:ext>
            </a:extLst>
          </p:cNvPr>
          <p:cNvSpPr txBox="1"/>
          <p:nvPr/>
        </p:nvSpPr>
        <p:spPr>
          <a:xfrm>
            <a:off x="622168" y="5821268"/>
            <a:ext cx="9161287" cy="523220"/>
          </a:xfrm>
          <a:prstGeom prst="rect">
            <a:avLst/>
          </a:prstGeom>
          <a:noFill/>
        </p:spPr>
        <p:txBody>
          <a:bodyPr wrap="square" rtlCol="0">
            <a:spAutoFit/>
          </a:bodyPr>
          <a:lstStyle/>
          <a:p>
            <a:r>
              <a:rPr lang="en-US" sz="1400"/>
              <a:t>And so we find our g-factor!  We might explain the factor of two by saying that not only the ‘electron’ rotates in the field but the unobservable one, part of the Dirac sea, does too, as it is coupled to the observable one. </a:t>
            </a:r>
          </a:p>
        </p:txBody>
      </p:sp>
      <p:graphicFrame>
        <p:nvGraphicFramePr>
          <p:cNvPr id="3" name="Object 2">
            <a:extLst>
              <a:ext uri="{FF2B5EF4-FFF2-40B4-BE49-F238E27FC236}">
                <a16:creationId xmlns:a16="http://schemas.microsoft.com/office/drawing/2014/main" id="{AFF6B5BE-09F8-B4A1-ABC1-7943BE5F14F4}"/>
              </a:ext>
            </a:extLst>
          </p:cNvPr>
          <p:cNvGraphicFramePr>
            <a:graphicFrameLocks noChangeAspect="1"/>
          </p:cNvGraphicFramePr>
          <p:nvPr>
            <p:extLst>
              <p:ext uri="{D42A27DB-BD31-4B8C-83A1-F6EECF244321}">
                <p14:modId xmlns:p14="http://schemas.microsoft.com/office/powerpoint/2010/main" val="1672464112"/>
              </p:ext>
            </p:extLst>
          </p:nvPr>
        </p:nvGraphicFramePr>
        <p:xfrm>
          <a:off x="707011" y="3297628"/>
          <a:ext cx="1546226" cy="608351"/>
        </p:xfrm>
        <a:graphic>
          <a:graphicData uri="http://schemas.openxmlformats.org/presentationml/2006/ole">
            <mc:AlternateContent xmlns:mc="http://schemas.openxmlformats.org/markup-compatibility/2006">
              <mc:Choice xmlns:v="urn:schemas-microsoft-com:vml" Requires="v">
                <p:oleObj name="Equation" r:id="rId9" imgW="1161542" imgH="457855" progId="Equation.DSMT4">
                  <p:embed/>
                </p:oleObj>
              </mc:Choice>
              <mc:Fallback>
                <p:oleObj name="Equation" r:id="rId9" imgW="1161542" imgH="457855" progId="Equation.DSMT4">
                  <p:embed/>
                  <p:pic>
                    <p:nvPicPr>
                      <p:cNvPr id="0" name=""/>
                      <p:cNvPicPr/>
                      <p:nvPr/>
                    </p:nvPicPr>
                    <p:blipFill>
                      <a:blip r:embed="rId10"/>
                      <a:stretch>
                        <a:fillRect/>
                      </a:stretch>
                    </p:blipFill>
                    <p:spPr>
                      <a:xfrm>
                        <a:off x="707011" y="3297628"/>
                        <a:ext cx="1546226" cy="608351"/>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B53A59AA-FEAB-D262-D631-40BB66D43F8C}"/>
              </a:ext>
            </a:extLst>
          </p:cNvPr>
          <p:cNvSpPr txBox="1"/>
          <p:nvPr/>
        </p:nvSpPr>
        <p:spPr>
          <a:xfrm>
            <a:off x="622168" y="2954773"/>
            <a:ext cx="2811912" cy="307777"/>
          </a:xfrm>
          <a:prstGeom prst="rect">
            <a:avLst/>
          </a:prstGeom>
          <a:noFill/>
        </p:spPr>
        <p:txBody>
          <a:bodyPr wrap="square" rtlCol="0">
            <a:spAutoFit/>
          </a:bodyPr>
          <a:lstStyle/>
          <a:p>
            <a:r>
              <a:rPr lang="en-US" sz="1400"/>
              <a:t>Again we presume a block solution:</a:t>
            </a:r>
          </a:p>
        </p:txBody>
      </p:sp>
      <p:graphicFrame>
        <p:nvGraphicFramePr>
          <p:cNvPr id="10" name="Object 9">
            <a:extLst>
              <a:ext uri="{FF2B5EF4-FFF2-40B4-BE49-F238E27FC236}">
                <a16:creationId xmlns:a16="http://schemas.microsoft.com/office/drawing/2014/main" id="{15BDA214-0AFB-986C-C1A9-26D07372CC80}"/>
              </a:ext>
            </a:extLst>
          </p:cNvPr>
          <p:cNvGraphicFramePr>
            <a:graphicFrameLocks noChangeAspect="1"/>
          </p:cNvGraphicFramePr>
          <p:nvPr>
            <p:extLst>
              <p:ext uri="{D42A27DB-BD31-4B8C-83A1-F6EECF244321}">
                <p14:modId xmlns:p14="http://schemas.microsoft.com/office/powerpoint/2010/main" val="3877128318"/>
              </p:ext>
            </p:extLst>
          </p:nvPr>
        </p:nvGraphicFramePr>
        <p:xfrm>
          <a:off x="8979914" y="2267826"/>
          <a:ext cx="2505075" cy="654050"/>
        </p:xfrm>
        <a:graphic>
          <a:graphicData uri="http://schemas.openxmlformats.org/presentationml/2006/ole">
            <mc:AlternateContent xmlns:mc="http://schemas.openxmlformats.org/markup-compatibility/2006">
              <mc:Choice xmlns:v="urn:schemas-microsoft-com:vml" Requires="v">
                <p:oleObj name="Equation" r:id="rId11" imgW="1752480" imgH="457200" progId="Equation.DSMT4">
                  <p:embed/>
                </p:oleObj>
              </mc:Choice>
              <mc:Fallback>
                <p:oleObj name="Equation" r:id="rId11" imgW="1752480" imgH="457200" progId="Equation.DSMT4">
                  <p:embed/>
                  <p:pic>
                    <p:nvPicPr>
                      <p:cNvPr id="3" name="Object 2">
                        <a:extLst>
                          <a:ext uri="{FF2B5EF4-FFF2-40B4-BE49-F238E27FC236}">
                            <a16:creationId xmlns:a16="http://schemas.microsoft.com/office/drawing/2014/main" id="{E16A47C9-F80B-F447-F483-13E26BAF938B}"/>
                          </a:ext>
                        </a:extLst>
                      </p:cNvPr>
                      <p:cNvPicPr/>
                      <p:nvPr/>
                    </p:nvPicPr>
                    <p:blipFill>
                      <a:blip r:embed="rId12"/>
                      <a:stretch>
                        <a:fillRect/>
                      </a:stretch>
                    </p:blipFill>
                    <p:spPr>
                      <a:xfrm>
                        <a:off x="8979914" y="2267826"/>
                        <a:ext cx="2505075" cy="654050"/>
                      </a:xfrm>
                      <a:prstGeom prst="rect">
                        <a:avLst/>
                      </a:prstGeom>
                    </p:spPr>
                  </p:pic>
                </p:oleObj>
              </mc:Fallback>
            </mc:AlternateContent>
          </a:graphicData>
        </a:graphic>
      </p:graphicFrame>
    </p:spTree>
    <p:extLst>
      <p:ext uri="{BB962C8B-B14F-4D97-AF65-F5344CB8AC3E}">
        <p14:creationId xmlns:p14="http://schemas.microsoft.com/office/powerpoint/2010/main" val="3306796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3176833" y="126485"/>
            <a:ext cx="5838334" cy="546181"/>
          </a:xfrm>
        </p:spPr>
        <p:txBody>
          <a:bodyPr>
            <a:normAutofit fontScale="90000"/>
          </a:bodyPr>
          <a:lstStyle/>
          <a:p>
            <a:r>
              <a:rPr lang="en-US" sz="3600" b="1" u="sng">
                <a:latin typeface="+mn-lt"/>
              </a:rPr>
              <a:t>Fine Structure Constant</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622169" y="952110"/>
            <a:ext cx="10563992" cy="338554"/>
          </a:xfrm>
          <a:prstGeom prst="rect">
            <a:avLst/>
          </a:prstGeom>
          <a:noFill/>
        </p:spPr>
        <p:txBody>
          <a:bodyPr wrap="square" rtlCol="0">
            <a:spAutoFit/>
          </a:bodyPr>
          <a:lstStyle/>
          <a:p>
            <a:r>
              <a:rPr lang="en-US" sz="1600"/>
              <a:t>Now we’ll look at the Dirac equation for the Hydrogen atom, and see how the spin-orbit correction, etc., emerges naturally:</a:t>
            </a:r>
          </a:p>
        </p:txBody>
      </p:sp>
      <p:sp>
        <p:nvSpPr>
          <p:cNvPr id="3" name="Rectangle 2">
            <a:extLst>
              <a:ext uri="{FF2B5EF4-FFF2-40B4-BE49-F238E27FC236}">
                <a16:creationId xmlns:a16="http://schemas.microsoft.com/office/drawing/2014/main" id="{9027C9BA-F343-4723-8397-4978321C32F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6A7CCD91-3B9B-4B7F-8EA8-6C625F9BF7F1}"/>
              </a:ext>
            </a:extLst>
          </p:cNvPr>
          <p:cNvGraphicFramePr>
            <a:graphicFrameLocks noChangeAspect="1"/>
          </p:cNvGraphicFramePr>
          <p:nvPr>
            <p:extLst>
              <p:ext uri="{D42A27DB-BD31-4B8C-83A1-F6EECF244321}">
                <p14:modId xmlns:p14="http://schemas.microsoft.com/office/powerpoint/2010/main" val="3968657775"/>
              </p:ext>
            </p:extLst>
          </p:nvPr>
        </p:nvGraphicFramePr>
        <p:xfrm>
          <a:off x="727075" y="1524000"/>
          <a:ext cx="5156200" cy="936625"/>
        </p:xfrm>
        <a:graphic>
          <a:graphicData uri="http://schemas.openxmlformats.org/presentationml/2006/ole">
            <mc:AlternateContent xmlns:mc="http://schemas.openxmlformats.org/markup-compatibility/2006">
              <mc:Choice xmlns:v="urn:schemas-microsoft-com:vml" Requires="v">
                <p:oleObj name="Equation" r:id="rId3" imgW="4063680" imgH="736560" progId="Equation.DSMT4">
                  <p:embed/>
                </p:oleObj>
              </mc:Choice>
              <mc:Fallback>
                <p:oleObj name="Equation" r:id="rId3" imgW="4063680" imgH="736560" progId="Equation.DSMT4">
                  <p:embed/>
                  <p:pic>
                    <p:nvPicPr>
                      <p:cNvPr id="0" name="Object 1"/>
                      <p:cNvPicPr>
                        <a:picLocks noChangeAspect="1" noChangeArrowheads="1"/>
                      </p:cNvPicPr>
                      <p:nvPr/>
                    </p:nvPicPr>
                    <p:blipFill>
                      <a:blip r:embed="rId4"/>
                      <a:srcRect/>
                      <a:stretch>
                        <a:fillRect/>
                      </a:stretch>
                    </p:blipFill>
                    <p:spPr bwMode="auto">
                      <a:xfrm>
                        <a:off x="727075" y="1524000"/>
                        <a:ext cx="5156200" cy="93662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DA0AB626-5F51-4571-A3EE-B74FA15F6EF8}"/>
              </a:ext>
            </a:extLst>
          </p:cNvPr>
          <p:cNvSpPr txBox="1"/>
          <p:nvPr/>
        </p:nvSpPr>
        <p:spPr>
          <a:xfrm>
            <a:off x="595458" y="2763627"/>
            <a:ext cx="8091342" cy="338554"/>
          </a:xfrm>
          <a:prstGeom prst="rect">
            <a:avLst/>
          </a:prstGeom>
          <a:noFill/>
        </p:spPr>
        <p:txBody>
          <a:bodyPr wrap="square" rtlCol="0">
            <a:spAutoFit/>
          </a:bodyPr>
          <a:lstStyle/>
          <a:p>
            <a:r>
              <a:rPr lang="en-US" sz="1600"/>
              <a:t>Solving for the unobservable </a:t>
            </a:r>
            <a:r>
              <a:rPr lang="el-GR" sz="1600"/>
              <a:t>Φ</a:t>
            </a:r>
            <a:r>
              <a:rPr lang="en-US" sz="1600"/>
              <a:t> part, and plugging into the observable </a:t>
            </a:r>
            <a:r>
              <a:rPr lang="el-GR" sz="1600"/>
              <a:t>Χ</a:t>
            </a:r>
            <a:r>
              <a:rPr lang="en-US" sz="1600"/>
              <a:t> part, we end up with:</a:t>
            </a:r>
          </a:p>
        </p:txBody>
      </p:sp>
      <p:graphicFrame>
        <p:nvGraphicFramePr>
          <p:cNvPr id="10" name="Object 9">
            <a:extLst>
              <a:ext uri="{FF2B5EF4-FFF2-40B4-BE49-F238E27FC236}">
                <a16:creationId xmlns:a16="http://schemas.microsoft.com/office/drawing/2014/main" id="{DC2CCD6B-25DD-4FD8-A311-AD72B397ECCA}"/>
              </a:ext>
            </a:extLst>
          </p:cNvPr>
          <p:cNvGraphicFramePr>
            <a:graphicFrameLocks noChangeAspect="1"/>
          </p:cNvGraphicFramePr>
          <p:nvPr>
            <p:extLst>
              <p:ext uri="{D42A27DB-BD31-4B8C-83A1-F6EECF244321}">
                <p14:modId xmlns:p14="http://schemas.microsoft.com/office/powerpoint/2010/main" val="2543461911"/>
              </p:ext>
            </p:extLst>
          </p:nvPr>
        </p:nvGraphicFramePr>
        <p:xfrm>
          <a:off x="669303" y="3233363"/>
          <a:ext cx="4139159" cy="553234"/>
        </p:xfrm>
        <a:graphic>
          <a:graphicData uri="http://schemas.openxmlformats.org/presentationml/2006/ole">
            <mc:AlternateContent xmlns:mc="http://schemas.openxmlformats.org/markup-compatibility/2006">
              <mc:Choice xmlns:v="urn:schemas-microsoft-com:vml" Requires="v">
                <p:oleObj name="Equation" r:id="rId5" imgW="3251200" imgH="431800" progId="Equation.DSMT4">
                  <p:embed/>
                </p:oleObj>
              </mc:Choice>
              <mc:Fallback>
                <p:oleObj name="Equation" r:id="rId5" imgW="3251200" imgH="4318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9303" y="3233363"/>
                        <a:ext cx="4139159" cy="553234"/>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CD666A4C-E59F-43D3-860F-D82C627B7D41}"/>
              </a:ext>
            </a:extLst>
          </p:cNvPr>
          <p:cNvSpPr txBox="1"/>
          <p:nvPr/>
        </p:nvSpPr>
        <p:spPr>
          <a:xfrm>
            <a:off x="653588" y="4047244"/>
            <a:ext cx="8361579" cy="584775"/>
          </a:xfrm>
          <a:prstGeom prst="rect">
            <a:avLst/>
          </a:prstGeom>
          <a:noFill/>
        </p:spPr>
        <p:txBody>
          <a:bodyPr wrap="square" rtlCol="0">
            <a:spAutoFit/>
          </a:bodyPr>
          <a:lstStyle/>
          <a:p>
            <a:r>
              <a:rPr lang="en-US" sz="1600"/>
              <a:t>Apparently this equation has been </a:t>
            </a:r>
            <a:r>
              <a:rPr lang="en-US" sz="1600" i="1"/>
              <a:t>solved</a:t>
            </a:r>
            <a:r>
              <a:rPr lang="en-US" sz="1600"/>
              <a:t>, and its predictions verified to good precision.  Wow.  But going to the classical limit, we eventually find the SO interaction part.  Not going to bother…</a:t>
            </a:r>
          </a:p>
        </p:txBody>
      </p:sp>
    </p:spTree>
    <p:extLst>
      <p:ext uri="{BB962C8B-B14F-4D97-AF65-F5344CB8AC3E}">
        <p14:creationId xmlns:p14="http://schemas.microsoft.com/office/powerpoint/2010/main" val="2010955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1524000" y="191406"/>
            <a:ext cx="9144000" cy="546181"/>
          </a:xfrm>
        </p:spPr>
        <p:txBody>
          <a:bodyPr>
            <a:normAutofit fontScale="90000"/>
          </a:bodyPr>
          <a:lstStyle/>
          <a:p>
            <a:r>
              <a:rPr lang="en-US" sz="3600" b="1" u="sng">
                <a:latin typeface="+mn-lt"/>
              </a:rPr>
              <a:t>KG Equation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593887" y="886121"/>
            <a:ext cx="10925667" cy="1323439"/>
          </a:xfrm>
          <a:prstGeom prst="rect">
            <a:avLst/>
          </a:prstGeom>
          <a:noFill/>
        </p:spPr>
        <p:txBody>
          <a:bodyPr wrap="square" rtlCol="0">
            <a:spAutoFit/>
          </a:bodyPr>
          <a:lstStyle/>
          <a:p>
            <a:r>
              <a:rPr lang="en-US" sz="1600"/>
              <a:t>A problem with our formulation of QM so far is that it is not Lorentz invariant – if we make a Lorentz change of variables it will be plain to see that is so.  This must be redressed, and the way to do it is to ostensibly treat space and time on the same footing (same order of derivatives).  Additionally, we’d like an equation that naturally predicts spin d.o.f.  This means that our equation must be some sort of matrix equation at least.  And further we’d like it to predict the correct g-value.  The general Schrodinger equation would look something like:</a:t>
            </a:r>
            <a:endParaRPr lang="en-US"/>
          </a:p>
        </p:txBody>
      </p:sp>
      <p:graphicFrame>
        <p:nvGraphicFramePr>
          <p:cNvPr id="6" name="Object 5">
            <a:extLst>
              <a:ext uri="{FF2B5EF4-FFF2-40B4-BE49-F238E27FC236}">
                <a16:creationId xmlns:a16="http://schemas.microsoft.com/office/drawing/2014/main" id="{40D66B1C-4E04-4BBB-AEAB-E600B9097BEF}"/>
              </a:ext>
            </a:extLst>
          </p:cNvPr>
          <p:cNvGraphicFramePr>
            <a:graphicFrameLocks noChangeAspect="1"/>
          </p:cNvGraphicFramePr>
          <p:nvPr>
            <p:extLst>
              <p:ext uri="{D42A27DB-BD31-4B8C-83A1-F6EECF244321}">
                <p14:modId xmlns:p14="http://schemas.microsoft.com/office/powerpoint/2010/main" val="100628626"/>
              </p:ext>
            </p:extLst>
          </p:nvPr>
        </p:nvGraphicFramePr>
        <p:xfrm>
          <a:off x="6187291" y="3202505"/>
          <a:ext cx="5549079" cy="550943"/>
        </p:xfrm>
        <a:graphic>
          <a:graphicData uri="http://schemas.openxmlformats.org/presentationml/2006/ole">
            <mc:AlternateContent xmlns:mc="http://schemas.openxmlformats.org/markup-compatibility/2006">
              <mc:Choice xmlns:v="urn:schemas-microsoft-com:vml" Requires="v">
                <p:oleObj name="Equation" r:id="rId3" imgW="4216320" imgH="419040" progId="Equation.DSMT4">
                  <p:embed/>
                </p:oleObj>
              </mc:Choice>
              <mc:Fallback>
                <p:oleObj name="Equation" r:id="rId3" imgW="4216320" imgH="419040" progId="Equation.DSMT4">
                  <p:embed/>
                  <p:pic>
                    <p:nvPicPr>
                      <p:cNvPr id="6" name="Object 5">
                        <a:extLst>
                          <a:ext uri="{FF2B5EF4-FFF2-40B4-BE49-F238E27FC236}">
                            <a16:creationId xmlns:a16="http://schemas.microsoft.com/office/drawing/2014/main" id="{40D66B1C-4E04-4BBB-AEAB-E600B9097BEF}"/>
                          </a:ext>
                        </a:extLst>
                      </p:cNvPr>
                      <p:cNvPicPr>
                        <a:picLocks noChangeAspect="1" noChangeArrowheads="1"/>
                      </p:cNvPicPr>
                      <p:nvPr/>
                    </p:nvPicPr>
                    <p:blipFill>
                      <a:blip r:embed="rId4"/>
                      <a:srcRect/>
                      <a:stretch>
                        <a:fillRect/>
                      </a:stretch>
                    </p:blipFill>
                    <p:spPr bwMode="auto">
                      <a:xfrm>
                        <a:off x="6187291" y="3202505"/>
                        <a:ext cx="5549079" cy="550943"/>
                      </a:xfrm>
                      <a:prstGeom prst="rect">
                        <a:avLst/>
                      </a:prstGeom>
                      <a:solidFill>
                        <a:schemeClr val="accent1">
                          <a:alpha val="21000"/>
                        </a:schemeClr>
                      </a:solidFill>
                    </p:spPr>
                  </p:pic>
                </p:oleObj>
              </mc:Fallback>
            </mc:AlternateContent>
          </a:graphicData>
        </a:graphic>
      </p:graphicFrame>
      <p:sp>
        <p:nvSpPr>
          <p:cNvPr id="7" name="TextBox 6">
            <a:extLst>
              <a:ext uri="{FF2B5EF4-FFF2-40B4-BE49-F238E27FC236}">
                <a16:creationId xmlns:a16="http://schemas.microsoft.com/office/drawing/2014/main" id="{EB8D9A0C-57AC-4982-A0F8-D79738882806}"/>
              </a:ext>
            </a:extLst>
          </p:cNvPr>
          <p:cNvSpPr txBox="1"/>
          <p:nvPr/>
        </p:nvSpPr>
        <p:spPr>
          <a:xfrm>
            <a:off x="570621" y="3111186"/>
            <a:ext cx="5476672" cy="830997"/>
          </a:xfrm>
          <a:prstGeom prst="rect">
            <a:avLst/>
          </a:prstGeom>
          <a:noFill/>
        </p:spPr>
        <p:txBody>
          <a:bodyPr wrap="square" rtlCol="0">
            <a:spAutoFit/>
          </a:bodyPr>
          <a:lstStyle/>
          <a:p>
            <a:r>
              <a:rPr lang="en-US" sz="1600"/>
              <a:t>Could square both sides….This proposed generalization is Lorentz invariant, but doesn’t force a two-component description.  Turns out it describes bosons but not fermions. </a:t>
            </a:r>
            <a:endParaRPr lang="en-US"/>
          </a:p>
        </p:txBody>
      </p:sp>
      <p:graphicFrame>
        <p:nvGraphicFramePr>
          <p:cNvPr id="11" name="Object 10">
            <a:extLst>
              <a:ext uri="{FF2B5EF4-FFF2-40B4-BE49-F238E27FC236}">
                <a16:creationId xmlns:a16="http://schemas.microsoft.com/office/drawing/2014/main" id="{06356D21-ECED-48C1-95CE-AB576A9D4584}"/>
              </a:ext>
            </a:extLst>
          </p:cNvPr>
          <p:cNvGraphicFramePr>
            <a:graphicFrameLocks noChangeAspect="1"/>
          </p:cNvGraphicFramePr>
          <p:nvPr>
            <p:extLst>
              <p:ext uri="{D42A27DB-BD31-4B8C-83A1-F6EECF244321}">
                <p14:modId xmlns:p14="http://schemas.microsoft.com/office/powerpoint/2010/main" val="2300180427"/>
              </p:ext>
            </p:extLst>
          </p:nvPr>
        </p:nvGraphicFramePr>
        <p:xfrm>
          <a:off x="6187291" y="4362613"/>
          <a:ext cx="2224726" cy="338648"/>
        </p:xfrm>
        <a:graphic>
          <a:graphicData uri="http://schemas.openxmlformats.org/presentationml/2006/ole">
            <mc:AlternateContent xmlns:mc="http://schemas.openxmlformats.org/markup-compatibility/2006">
              <mc:Choice xmlns:v="urn:schemas-microsoft-com:vml" Requires="v">
                <p:oleObj name="Equation" r:id="rId5" imgW="1498600" imgH="228600" progId="Equation.DSMT4">
                  <p:embed/>
                </p:oleObj>
              </mc:Choice>
              <mc:Fallback>
                <p:oleObj name="Equation" r:id="rId5" imgW="1498600" imgH="228600" progId="Equation.DSMT4">
                  <p:embed/>
                  <p:pic>
                    <p:nvPicPr>
                      <p:cNvPr id="0" name="Object 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7291" y="4362613"/>
                        <a:ext cx="2224726" cy="338648"/>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BED0C99A-BC76-4194-883A-CB8452ED3386}"/>
                  </a:ext>
                </a:extLst>
              </p14:cNvPr>
              <p14:cNvContentPartPr/>
              <p14:nvPr/>
            </p14:nvContentPartPr>
            <p14:xfrm flipH="1">
              <a:off x="8434178" y="3899209"/>
              <a:ext cx="636342" cy="416269"/>
            </p14:xfrm>
          </p:contentPart>
        </mc:Choice>
        <mc:Fallback xmlns="">
          <p:pic>
            <p:nvPicPr>
              <p:cNvPr id="16" name="Ink 15">
                <a:extLst>
                  <a:ext uri="{FF2B5EF4-FFF2-40B4-BE49-F238E27FC236}">
                    <a16:creationId xmlns:a16="http://schemas.microsoft.com/office/drawing/2014/main" id="{BED0C99A-BC76-4194-883A-CB8452ED3386}"/>
                  </a:ext>
                </a:extLst>
              </p:cNvPr>
              <p:cNvPicPr/>
              <p:nvPr/>
            </p:nvPicPr>
            <p:blipFill>
              <a:blip r:embed="rId9"/>
              <a:stretch>
                <a:fillRect/>
              </a:stretch>
            </p:blipFill>
            <p:spPr>
              <a:xfrm flipH="1">
                <a:off x="8425175" y="3890207"/>
                <a:ext cx="653988" cy="433914"/>
              </a:xfrm>
              <a:prstGeom prst="rect">
                <a:avLst/>
              </a:prstGeom>
            </p:spPr>
          </p:pic>
        </mc:Fallback>
      </mc:AlternateContent>
      <p:sp>
        <p:nvSpPr>
          <p:cNvPr id="19" name="TextBox 18">
            <a:extLst>
              <a:ext uri="{FF2B5EF4-FFF2-40B4-BE49-F238E27FC236}">
                <a16:creationId xmlns:a16="http://schemas.microsoft.com/office/drawing/2014/main" id="{0C1036AA-010D-43A0-857F-305B8EA9E267}"/>
              </a:ext>
            </a:extLst>
          </p:cNvPr>
          <p:cNvSpPr txBox="1"/>
          <p:nvPr/>
        </p:nvSpPr>
        <p:spPr>
          <a:xfrm>
            <a:off x="8880049" y="4107343"/>
            <a:ext cx="3019720" cy="523220"/>
          </a:xfrm>
          <a:prstGeom prst="rect">
            <a:avLst/>
          </a:prstGeom>
          <a:noFill/>
        </p:spPr>
        <p:txBody>
          <a:bodyPr wrap="square" rtlCol="0">
            <a:spAutoFit/>
          </a:bodyPr>
          <a:lstStyle/>
          <a:p>
            <a:r>
              <a:rPr lang="en-US" sz="1400"/>
              <a:t>Going to position space, and using the </a:t>
            </a:r>
            <a:r>
              <a:rPr lang="el-GR" sz="1400"/>
              <a:t>η</a:t>
            </a:r>
            <a:r>
              <a:rPr lang="en-US" sz="1400"/>
              <a:t> = diag(+1, -1, -1, -1) metric:</a:t>
            </a:r>
          </a:p>
        </p:txBody>
      </p:sp>
      <p:graphicFrame>
        <p:nvGraphicFramePr>
          <p:cNvPr id="21" name="Object 20">
            <a:extLst>
              <a:ext uri="{FF2B5EF4-FFF2-40B4-BE49-F238E27FC236}">
                <a16:creationId xmlns:a16="http://schemas.microsoft.com/office/drawing/2014/main" id="{5D34A06B-8D04-47B4-9C83-9D9DDBC7231F}"/>
              </a:ext>
            </a:extLst>
          </p:cNvPr>
          <p:cNvGraphicFramePr>
            <a:graphicFrameLocks noChangeAspect="1"/>
          </p:cNvGraphicFramePr>
          <p:nvPr>
            <p:extLst>
              <p:ext uri="{D42A27DB-BD31-4B8C-83A1-F6EECF244321}">
                <p14:modId xmlns:p14="http://schemas.microsoft.com/office/powerpoint/2010/main" val="2962452480"/>
              </p:ext>
            </p:extLst>
          </p:nvPr>
        </p:nvGraphicFramePr>
        <p:xfrm>
          <a:off x="8943740" y="4810416"/>
          <a:ext cx="3087808" cy="1703506"/>
        </p:xfrm>
        <a:graphic>
          <a:graphicData uri="http://schemas.openxmlformats.org/presentationml/2006/ole">
            <mc:AlternateContent xmlns:mc="http://schemas.openxmlformats.org/markup-compatibility/2006">
              <mc:Choice xmlns:v="urn:schemas-microsoft-com:vml" Requires="v">
                <p:oleObj name="Equation" r:id="rId10" imgW="3009600" imgH="1663560" progId="Equation.DSMT4">
                  <p:embed/>
                </p:oleObj>
              </mc:Choice>
              <mc:Fallback>
                <p:oleObj name="Equation" r:id="rId10" imgW="3009600" imgH="1663560" progId="Equation.DSMT4">
                  <p:embed/>
                  <p:pic>
                    <p:nvPicPr>
                      <p:cNvPr id="0" name="Object 62"/>
                      <p:cNvPicPr>
                        <a:picLocks noChangeAspect="1" noChangeArrowheads="1"/>
                      </p:cNvPicPr>
                      <p:nvPr/>
                    </p:nvPicPr>
                    <p:blipFill>
                      <a:blip r:embed="rId11"/>
                      <a:srcRect/>
                      <a:stretch>
                        <a:fillRect/>
                      </a:stretch>
                    </p:blipFill>
                    <p:spPr bwMode="auto">
                      <a:xfrm>
                        <a:off x="8943740" y="4810416"/>
                        <a:ext cx="3087808" cy="1703506"/>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F60B5419-FC69-4EB6-B040-80B2D73B3DEA}"/>
              </a:ext>
            </a:extLst>
          </p:cNvPr>
          <p:cNvGraphicFramePr>
            <a:graphicFrameLocks noChangeAspect="1"/>
          </p:cNvGraphicFramePr>
          <p:nvPr>
            <p:extLst>
              <p:ext uri="{D42A27DB-BD31-4B8C-83A1-F6EECF244321}">
                <p14:modId xmlns:p14="http://schemas.microsoft.com/office/powerpoint/2010/main" val="2313904766"/>
              </p:ext>
            </p:extLst>
          </p:nvPr>
        </p:nvGraphicFramePr>
        <p:xfrm>
          <a:off x="782425" y="5967117"/>
          <a:ext cx="1753385" cy="779282"/>
        </p:xfrm>
        <a:graphic>
          <a:graphicData uri="http://schemas.openxmlformats.org/presentationml/2006/ole">
            <mc:AlternateContent xmlns:mc="http://schemas.openxmlformats.org/markup-compatibility/2006">
              <mc:Choice xmlns:v="urn:schemas-microsoft-com:vml" Requires="v">
                <p:oleObj name="Equation" r:id="rId12" imgW="1396800" imgH="634680" progId="Equation.DSMT4">
                  <p:embed/>
                </p:oleObj>
              </mc:Choice>
              <mc:Fallback>
                <p:oleObj name="Equation" r:id="rId12" imgW="1396800" imgH="634680" progId="Equation.DSMT4">
                  <p:embed/>
                  <p:pic>
                    <p:nvPicPr>
                      <p:cNvPr id="0" name="Object 64"/>
                      <p:cNvPicPr>
                        <a:picLocks noChangeAspect="1" noChangeArrowheads="1"/>
                      </p:cNvPicPr>
                      <p:nvPr/>
                    </p:nvPicPr>
                    <p:blipFill>
                      <a:blip r:embed="rId13"/>
                      <a:srcRect/>
                      <a:stretch>
                        <a:fillRect/>
                      </a:stretch>
                    </p:blipFill>
                    <p:spPr bwMode="auto">
                      <a:xfrm>
                        <a:off x="782425" y="5967117"/>
                        <a:ext cx="1753385" cy="779282"/>
                      </a:xfrm>
                      <a:prstGeom prst="rect">
                        <a:avLst/>
                      </a:prstGeom>
                      <a:solidFill>
                        <a:schemeClr val="accent5">
                          <a:lumMod val="20000"/>
                          <a:lumOff val="80000"/>
                        </a:schemeClr>
                      </a:solidFill>
                    </p:spPr>
                  </p:pic>
                </p:oleObj>
              </mc:Fallback>
            </mc:AlternateContent>
          </a:graphicData>
        </a:graphic>
      </p:graphicFrame>
      <p:sp>
        <p:nvSpPr>
          <p:cNvPr id="24" name="TextBox 23">
            <a:extLst>
              <a:ext uri="{FF2B5EF4-FFF2-40B4-BE49-F238E27FC236}">
                <a16:creationId xmlns:a16="http://schemas.microsoft.com/office/drawing/2014/main" id="{9641B37F-D109-4136-B724-E3E5F0133DA9}"/>
              </a:ext>
            </a:extLst>
          </p:cNvPr>
          <p:cNvSpPr txBox="1"/>
          <p:nvPr/>
        </p:nvSpPr>
        <p:spPr>
          <a:xfrm>
            <a:off x="685314" y="4962899"/>
            <a:ext cx="7195494" cy="830997"/>
          </a:xfrm>
          <a:prstGeom prst="rect">
            <a:avLst/>
          </a:prstGeom>
          <a:noFill/>
        </p:spPr>
        <p:txBody>
          <a:bodyPr wrap="square" rtlCol="0">
            <a:spAutoFit/>
          </a:bodyPr>
          <a:lstStyle/>
          <a:p>
            <a:r>
              <a:rPr lang="en-US" sz="1600"/>
              <a:t>One problem with the equation in particular is that the continuity equation it satisfies does not ensure a positive definite ‘density’, which means we cannot associate with </a:t>
            </a:r>
            <a:r>
              <a:rPr lang="el-GR" sz="1600"/>
              <a:t>ψ</a:t>
            </a:r>
            <a:r>
              <a:rPr lang="en-US" sz="1600"/>
              <a:t>, </a:t>
            </a:r>
            <a:r>
              <a:rPr lang="el-GR" sz="1600"/>
              <a:t>ρ</a:t>
            </a:r>
            <a:r>
              <a:rPr lang="en-US" sz="1600"/>
              <a:t>, a definitive concept of probability amplitude.</a:t>
            </a:r>
          </a:p>
        </p:txBody>
      </p:sp>
      <p:graphicFrame>
        <p:nvGraphicFramePr>
          <p:cNvPr id="26" name="Object 25">
            <a:extLst>
              <a:ext uri="{FF2B5EF4-FFF2-40B4-BE49-F238E27FC236}">
                <a16:creationId xmlns:a16="http://schemas.microsoft.com/office/drawing/2014/main" id="{45B66DC7-7F30-4E3A-83DA-4706069824BE}"/>
              </a:ext>
            </a:extLst>
          </p:cNvPr>
          <p:cNvGraphicFramePr>
            <a:graphicFrameLocks noChangeAspect="1"/>
          </p:cNvGraphicFramePr>
          <p:nvPr>
            <p:extLst>
              <p:ext uri="{D42A27DB-BD31-4B8C-83A1-F6EECF244321}">
                <p14:modId xmlns:p14="http://schemas.microsoft.com/office/powerpoint/2010/main" val="3132385832"/>
              </p:ext>
            </p:extLst>
          </p:nvPr>
        </p:nvGraphicFramePr>
        <p:xfrm>
          <a:off x="3846137" y="6102669"/>
          <a:ext cx="1074655" cy="495690"/>
        </p:xfrm>
        <a:graphic>
          <a:graphicData uri="http://schemas.openxmlformats.org/presentationml/2006/ole">
            <mc:AlternateContent xmlns:mc="http://schemas.openxmlformats.org/markup-compatibility/2006">
              <mc:Choice xmlns:v="urn:schemas-microsoft-com:vml" Requires="v">
                <p:oleObj name="Equation" r:id="rId14" imgW="863225" imgH="393529" progId="Equation.DSMT4">
                  <p:embed/>
                </p:oleObj>
              </mc:Choice>
              <mc:Fallback>
                <p:oleObj name="Equation" r:id="rId14" imgW="863225" imgH="393529" progId="Equation.DSMT4">
                  <p:embed/>
                  <p:pic>
                    <p:nvPicPr>
                      <p:cNvPr id="0" name="Object 7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46137" y="6102669"/>
                        <a:ext cx="1074655" cy="495690"/>
                      </a:xfrm>
                      <a:prstGeom prst="rect">
                        <a:avLst/>
                      </a:prstGeom>
                      <a:solidFill>
                        <a:schemeClr val="accent5">
                          <a:lumMod val="20000"/>
                          <a:lumOff val="80000"/>
                        </a:schemeClr>
                      </a:solidFill>
                    </p:spPr>
                  </p:pic>
                </p:oleObj>
              </mc:Fallback>
            </mc:AlternateContent>
          </a:graphicData>
        </a:graphic>
      </p:graphicFrame>
      <p:graphicFrame>
        <p:nvGraphicFramePr>
          <p:cNvPr id="27" name="Object 26">
            <a:extLst>
              <a:ext uri="{FF2B5EF4-FFF2-40B4-BE49-F238E27FC236}">
                <a16:creationId xmlns:a16="http://schemas.microsoft.com/office/drawing/2014/main" id="{62E7C3C1-9CB1-44EF-8004-3DAA2CC7B270}"/>
              </a:ext>
            </a:extLst>
          </p:cNvPr>
          <p:cNvGraphicFramePr>
            <a:graphicFrameLocks noChangeAspect="1"/>
          </p:cNvGraphicFramePr>
          <p:nvPr>
            <p:extLst>
              <p:ext uri="{D42A27DB-BD31-4B8C-83A1-F6EECF244321}">
                <p14:modId xmlns:p14="http://schemas.microsoft.com/office/powerpoint/2010/main" val="3965156903"/>
              </p:ext>
            </p:extLst>
          </p:nvPr>
        </p:nvGraphicFramePr>
        <p:xfrm>
          <a:off x="685314" y="2351957"/>
          <a:ext cx="2884488" cy="514350"/>
        </p:xfrm>
        <a:graphic>
          <a:graphicData uri="http://schemas.openxmlformats.org/presentationml/2006/ole">
            <mc:AlternateContent xmlns:mc="http://schemas.openxmlformats.org/markup-compatibility/2006">
              <mc:Choice xmlns:v="urn:schemas-microsoft-com:vml" Requires="v">
                <p:oleObj name="Equation" r:id="rId16" imgW="2222280" imgH="393480" progId="Equation.DSMT4">
                  <p:embed/>
                </p:oleObj>
              </mc:Choice>
              <mc:Fallback>
                <p:oleObj name="Equation" r:id="rId16" imgW="2222280" imgH="393480" progId="Equation.DSMT4">
                  <p:embed/>
                  <p:pic>
                    <p:nvPicPr>
                      <p:cNvPr id="9" name="Object 8">
                        <a:extLst>
                          <a:ext uri="{FF2B5EF4-FFF2-40B4-BE49-F238E27FC236}">
                            <a16:creationId xmlns:a16="http://schemas.microsoft.com/office/drawing/2014/main" id="{3B6D5B89-75DB-4AF7-8578-4A23B70718A3}"/>
                          </a:ext>
                        </a:extLst>
                      </p:cNvPr>
                      <p:cNvPicPr>
                        <a:picLocks noChangeAspect="1" noChangeArrowheads="1"/>
                      </p:cNvPicPr>
                      <p:nvPr/>
                    </p:nvPicPr>
                    <p:blipFill>
                      <a:blip r:embed="rId17"/>
                      <a:srcRect/>
                      <a:stretch>
                        <a:fillRect/>
                      </a:stretch>
                    </p:blipFill>
                    <p:spPr bwMode="auto">
                      <a:xfrm>
                        <a:off x="685314" y="2351957"/>
                        <a:ext cx="2884488" cy="514350"/>
                      </a:xfrm>
                      <a:prstGeom prst="rect">
                        <a:avLst/>
                      </a:prstGeom>
                      <a:solidFill>
                        <a:srgbClr val="0070C0">
                          <a:alpha val="14000"/>
                        </a:srgbClr>
                      </a:solidFill>
                    </p:spPr>
                  </p:pic>
                </p:oleObj>
              </mc:Fallback>
            </mc:AlternateContent>
          </a:graphicData>
        </a:graphic>
      </p:graphicFrame>
      <p:sp>
        <p:nvSpPr>
          <p:cNvPr id="28" name="TextBox 27">
            <a:extLst>
              <a:ext uri="{FF2B5EF4-FFF2-40B4-BE49-F238E27FC236}">
                <a16:creationId xmlns:a16="http://schemas.microsoft.com/office/drawing/2014/main" id="{73EBEEA8-E32C-4D01-BDC7-3A38E7AD1D68}"/>
              </a:ext>
            </a:extLst>
          </p:cNvPr>
          <p:cNvSpPr txBox="1"/>
          <p:nvPr/>
        </p:nvSpPr>
        <p:spPr>
          <a:xfrm>
            <a:off x="4219768" y="2394178"/>
            <a:ext cx="6570152" cy="338554"/>
          </a:xfrm>
          <a:prstGeom prst="rect">
            <a:avLst/>
          </a:prstGeom>
          <a:noFill/>
        </p:spPr>
        <p:txBody>
          <a:bodyPr wrap="square" rtlCol="0">
            <a:spAutoFit/>
          </a:bodyPr>
          <a:lstStyle/>
          <a:p>
            <a:r>
              <a:rPr lang="en-US" sz="1600"/>
              <a:t>But the square root operator isn’t well defined, and isn’t Lorentz invariant.</a:t>
            </a:r>
          </a:p>
        </p:txBody>
      </p:sp>
    </p:spTree>
    <p:extLst>
      <p:ext uri="{BB962C8B-B14F-4D97-AF65-F5344CB8AC3E}">
        <p14:creationId xmlns:p14="http://schemas.microsoft.com/office/powerpoint/2010/main" val="2853072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4339886" y="137732"/>
            <a:ext cx="3703473" cy="546181"/>
          </a:xfrm>
        </p:spPr>
        <p:txBody>
          <a:bodyPr>
            <a:normAutofit fontScale="90000"/>
          </a:bodyPr>
          <a:lstStyle/>
          <a:p>
            <a:r>
              <a:rPr lang="en-US" sz="3600" b="1" u="sng">
                <a:latin typeface="+mn-lt"/>
              </a:rPr>
              <a:t>Dirac Equation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326279" y="934520"/>
            <a:ext cx="6813824" cy="338554"/>
          </a:xfrm>
          <a:prstGeom prst="rect">
            <a:avLst/>
          </a:prstGeom>
          <a:noFill/>
        </p:spPr>
        <p:txBody>
          <a:bodyPr wrap="square" rtlCol="0">
            <a:spAutoFit/>
          </a:bodyPr>
          <a:lstStyle/>
          <a:p>
            <a:r>
              <a:rPr lang="en-US" sz="1600"/>
              <a:t>If we don’t square both sides, but propose a linear square root somehow:</a:t>
            </a:r>
            <a:endParaRPr lang="en-US"/>
          </a:p>
        </p:txBody>
      </p:sp>
      <p:graphicFrame>
        <p:nvGraphicFramePr>
          <p:cNvPr id="12" name="Object 11">
            <a:extLst>
              <a:ext uri="{FF2B5EF4-FFF2-40B4-BE49-F238E27FC236}">
                <a16:creationId xmlns:a16="http://schemas.microsoft.com/office/drawing/2014/main" id="{53C6F626-F4C3-4B8F-BCCE-CD930C1914B7}"/>
              </a:ext>
            </a:extLst>
          </p:cNvPr>
          <p:cNvGraphicFramePr>
            <a:graphicFrameLocks noChangeAspect="1"/>
          </p:cNvGraphicFramePr>
          <p:nvPr>
            <p:extLst>
              <p:ext uri="{D42A27DB-BD31-4B8C-83A1-F6EECF244321}">
                <p14:modId xmlns:p14="http://schemas.microsoft.com/office/powerpoint/2010/main" val="4172145162"/>
              </p:ext>
            </p:extLst>
          </p:nvPr>
        </p:nvGraphicFramePr>
        <p:xfrm>
          <a:off x="366965" y="1386745"/>
          <a:ext cx="2738334" cy="387459"/>
        </p:xfrm>
        <a:graphic>
          <a:graphicData uri="http://schemas.openxmlformats.org/presentationml/2006/ole">
            <mc:AlternateContent xmlns:mc="http://schemas.openxmlformats.org/markup-compatibility/2006">
              <mc:Choice xmlns:v="urn:schemas-microsoft-com:vml" Requires="v">
                <p:oleObj name="Equation" r:id="rId3" imgW="1993900" imgH="279400" progId="Equation.DSMT4">
                  <p:embed/>
                </p:oleObj>
              </mc:Choice>
              <mc:Fallback>
                <p:oleObj name="Equation" r:id="rId3" imgW="1993900" imgH="279400" progId="Equation.DSMT4">
                  <p:embed/>
                  <p:pic>
                    <p:nvPicPr>
                      <p:cNvPr id="12" name="Object 11">
                        <a:extLst>
                          <a:ext uri="{FF2B5EF4-FFF2-40B4-BE49-F238E27FC236}">
                            <a16:creationId xmlns:a16="http://schemas.microsoft.com/office/drawing/2014/main" id="{53C6F626-F4C3-4B8F-BCCE-CD930C1914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965" y="1386745"/>
                        <a:ext cx="2738334" cy="387459"/>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D76859CC-A1FB-446E-930A-35FD8B8EB8D1}"/>
              </a:ext>
            </a:extLst>
          </p:cNvPr>
          <p:cNvGraphicFramePr>
            <a:graphicFrameLocks noChangeAspect="1"/>
          </p:cNvGraphicFramePr>
          <p:nvPr>
            <p:extLst>
              <p:ext uri="{D42A27DB-BD31-4B8C-83A1-F6EECF244321}">
                <p14:modId xmlns:p14="http://schemas.microsoft.com/office/powerpoint/2010/main" val="52209716"/>
              </p:ext>
            </p:extLst>
          </p:nvPr>
        </p:nvGraphicFramePr>
        <p:xfrm>
          <a:off x="500263" y="2477816"/>
          <a:ext cx="2471738" cy="1760538"/>
        </p:xfrm>
        <a:graphic>
          <a:graphicData uri="http://schemas.openxmlformats.org/presentationml/2006/ole">
            <mc:AlternateContent xmlns:mc="http://schemas.openxmlformats.org/markup-compatibility/2006">
              <mc:Choice xmlns:v="urn:schemas-microsoft-com:vml" Requires="v">
                <p:oleObj name="Equation" r:id="rId5" imgW="1981080" imgH="1422360" progId="Equation.DSMT4">
                  <p:embed/>
                </p:oleObj>
              </mc:Choice>
              <mc:Fallback>
                <p:oleObj name="Equation" r:id="rId5" imgW="1981080" imgH="1422360" progId="Equation.DSMT4">
                  <p:embed/>
                  <p:pic>
                    <p:nvPicPr>
                      <p:cNvPr id="15" name="Object 14">
                        <a:extLst>
                          <a:ext uri="{FF2B5EF4-FFF2-40B4-BE49-F238E27FC236}">
                            <a16:creationId xmlns:a16="http://schemas.microsoft.com/office/drawing/2014/main" id="{D76859CC-A1FB-446E-930A-35FD8B8EB8D1}"/>
                          </a:ext>
                        </a:extLst>
                      </p:cNvPr>
                      <p:cNvPicPr>
                        <a:picLocks noChangeAspect="1" noChangeArrowheads="1"/>
                      </p:cNvPicPr>
                      <p:nvPr/>
                    </p:nvPicPr>
                    <p:blipFill>
                      <a:blip r:embed="rId6"/>
                      <a:srcRect/>
                      <a:stretch>
                        <a:fillRect/>
                      </a:stretch>
                    </p:blipFill>
                    <p:spPr bwMode="auto">
                      <a:xfrm>
                        <a:off x="500263" y="2477816"/>
                        <a:ext cx="2471738" cy="1760538"/>
                      </a:xfrm>
                      <a:prstGeom prst="rect">
                        <a:avLst/>
                      </a:prstGeom>
                      <a:noFill/>
                      <a:ln>
                        <a:solidFill>
                          <a:schemeClr val="tx1"/>
                        </a:solidFill>
                      </a:ln>
                    </p:spPr>
                  </p:pic>
                </p:oleObj>
              </mc:Fallback>
            </mc:AlternateContent>
          </a:graphicData>
        </a:graphic>
      </p:graphicFrame>
      <p:graphicFrame>
        <p:nvGraphicFramePr>
          <p:cNvPr id="17" name="Object 16">
            <a:extLst>
              <a:ext uri="{FF2B5EF4-FFF2-40B4-BE49-F238E27FC236}">
                <a16:creationId xmlns:a16="http://schemas.microsoft.com/office/drawing/2014/main" id="{F3A1B069-8F4D-4589-9556-44C849C03B30}"/>
              </a:ext>
            </a:extLst>
          </p:cNvPr>
          <p:cNvGraphicFramePr>
            <a:graphicFrameLocks noChangeAspect="1"/>
          </p:cNvGraphicFramePr>
          <p:nvPr>
            <p:extLst>
              <p:ext uri="{D42A27DB-BD31-4B8C-83A1-F6EECF244321}">
                <p14:modId xmlns:p14="http://schemas.microsoft.com/office/powerpoint/2010/main" val="472879407"/>
              </p:ext>
            </p:extLst>
          </p:nvPr>
        </p:nvGraphicFramePr>
        <p:xfrm>
          <a:off x="6727825" y="2547938"/>
          <a:ext cx="3770313" cy="1200150"/>
        </p:xfrm>
        <a:graphic>
          <a:graphicData uri="http://schemas.openxmlformats.org/presentationml/2006/ole">
            <mc:AlternateContent xmlns:mc="http://schemas.openxmlformats.org/markup-compatibility/2006">
              <mc:Choice xmlns:v="urn:schemas-microsoft-com:vml" Requires="v">
                <p:oleObj name="Equation" r:id="rId7" imgW="2946240" imgH="939600" progId="Equation.DSMT4">
                  <p:embed/>
                </p:oleObj>
              </mc:Choice>
              <mc:Fallback>
                <p:oleObj name="Equation" r:id="rId7" imgW="2946240" imgH="939600" progId="Equation.DSMT4">
                  <p:embed/>
                  <p:pic>
                    <p:nvPicPr>
                      <p:cNvPr id="17" name="Object 16">
                        <a:extLst>
                          <a:ext uri="{FF2B5EF4-FFF2-40B4-BE49-F238E27FC236}">
                            <a16:creationId xmlns:a16="http://schemas.microsoft.com/office/drawing/2014/main" id="{F3A1B069-8F4D-4589-9556-44C849C03B30}"/>
                          </a:ext>
                        </a:extLst>
                      </p:cNvPr>
                      <p:cNvPicPr>
                        <a:picLocks noChangeAspect="1" noChangeArrowheads="1"/>
                      </p:cNvPicPr>
                      <p:nvPr/>
                    </p:nvPicPr>
                    <p:blipFill>
                      <a:blip r:embed="rId8"/>
                      <a:srcRect/>
                      <a:stretch>
                        <a:fillRect/>
                      </a:stretch>
                    </p:blipFill>
                    <p:spPr bwMode="auto">
                      <a:xfrm>
                        <a:off x="6727825" y="2547938"/>
                        <a:ext cx="3770313" cy="1200150"/>
                      </a:xfrm>
                      <a:prstGeom prst="rect">
                        <a:avLst/>
                      </a:prstGeom>
                      <a:solidFill>
                        <a:schemeClr val="accent5">
                          <a:lumMod val="20000"/>
                          <a:lumOff val="80000"/>
                        </a:schemeClr>
                      </a:solidFill>
                    </p:spPr>
                  </p:pic>
                </p:oleObj>
              </mc:Fallback>
            </mc:AlternateContent>
          </a:graphicData>
        </a:graphic>
      </p:graphicFrame>
      <p:sp>
        <p:nvSpPr>
          <p:cNvPr id="18" name="TextBox 17">
            <a:extLst>
              <a:ext uri="{FF2B5EF4-FFF2-40B4-BE49-F238E27FC236}">
                <a16:creationId xmlns:a16="http://schemas.microsoft.com/office/drawing/2014/main" id="{D48187F5-6F09-4776-ABA8-0DAD8872D428}"/>
              </a:ext>
            </a:extLst>
          </p:cNvPr>
          <p:cNvSpPr txBox="1"/>
          <p:nvPr/>
        </p:nvSpPr>
        <p:spPr>
          <a:xfrm>
            <a:off x="3484373" y="2435981"/>
            <a:ext cx="2683910" cy="1169551"/>
          </a:xfrm>
          <a:prstGeom prst="rect">
            <a:avLst/>
          </a:prstGeom>
          <a:noFill/>
        </p:spPr>
        <p:txBody>
          <a:bodyPr wrap="square" rtlCol="0">
            <a:spAutoFit/>
          </a:bodyPr>
          <a:lstStyle/>
          <a:p>
            <a:r>
              <a:rPr lang="en-US" sz="1400"/>
              <a:t>Trying to impose these conditions reveals that min dimension is 4.  And two salient representations are to right. So we see spin making its appearance!</a:t>
            </a:r>
          </a:p>
        </p:txBody>
      </p:sp>
      <p:sp>
        <p:nvSpPr>
          <p:cNvPr id="3" name="TextBox 2">
            <a:extLst>
              <a:ext uri="{FF2B5EF4-FFF2-40B4-BE49-F238E27FC236}">
                <a16:creationId xmlns:a16="http://schemas.microsoft.com/office/drawing/2014/main" id="{3A42C35A-4A6C-4AD1-9B75-A57550CFF207}"/>
              </a:ext>
            </a:extLst>
          </p:cNvPr>
          <p:cNvSpPr txBox="1"/>
          <p:nvPr/>
        </p:nvSpPr>
        <p:spPr>
          <a:xfrm>
            <a:off x="366965" y="1956131"/>
            <a:ext cx="10685826" cy="338554"/>
          </a:xfrm>
          <a:prstGeom prst="rect">
            <a:avLst/>
          </a:prstGeom>
          <a:noFill/>
        </p:spPr>
        <p:txBody>
          <a:bodyPr wrap="square" rtlCol="0">
            <a:spAutoFit/>
          </a:bodyPr>
          <a:lstStyle/>
          <a:p>
            <a:r>
              <a:rPr lang="en-US" sz="1600"/>
              <a:t>Then we’ll see we cannot interpret </a:t>
            </a:r>
            <a:r>
              <a:rPr lang="el-GR" sz="1600"/>
              <a:t>α</a:t>
            </a:r>
            <a:r>
              <a:rPr lang="en-US" sz="1600"/>
              <a:t>, </a:t>
            </a:r>
            <a:r>
              <a:rPr lang="el-GR" sz="1600"/>
              <a:t>β</a:t>
            </a:r>
            <a:r>
              <a:rPr lang="en-US" sz="1600"/>
              <a:t> as numbers.   Rather, they must be matrices/operators with following properties: </a:t>
            </a:r>
          </a:p>
        </p:txBody>
      </p:sp>
      <p:graphicFrame>
        <p:nvGraphicFramePr>
          <p:cNvPr id="16" name="Object 15">
            <a:extLst>
              <a:ext uri="{FF2B5EF4-FFF2-40B4-BE49-F238E27FC236}">
                <a16:creationId xmlns:a16="http://schemas.microsoft.com/office/drawing/2014/main" id="{68ED04E0-0F4F-4890-9CE5-0C29A808FA0F}"/>
              </a:ext>
            </a:extLst>
          </p:cNvPr>
          <p:cNvGraphicFramePr>
            <a:graphicFrameLocks noChangeAspect="1"/>
          </p:cNvGraphicFramePr>
          <p:nvPr>
            <p:extLst>
              <p:ext uri="{D42A27DB-BD31-4B8C-83A1-F6EECF244321}">
                <p14:modId xmlns:p14="http://schemas.microsoft.com/office/powerpoint/2010/main" val="56467716"/>
              </p:ext>
            </p:extLst>
          </p:nvPr>
        </p:nvGraphicFramePr>
        <p:xfrm>
          <a:off x="465687" y="4782177"/>
          <a:ext cx="5668021" cy="529823"/>
        </p:xfrm>
        <a:graphic>
          <a:graphicData uri="http://schemas.openxmlformats.org/presentationml/2006/ole">
            <mc:AlternateContent xmlns:mc="http://schemas.openxmlformats.org/markup-compatibility/2006">
              <mc:Choice xmlns:v="urn:schemas-microsoft-com:vml" Requires="v">
                <p:oleObj name="Equation" r:id="rId9" imgW="4165560" imgH="393480" progId="Equation.DSMT4">
                  <p:embed/>
                </p:oleObj>
              </mc:Choice>
              <mc:Fallback>
                <p:oleObj name="Equation" r:id="rId9" imgW="4165560" imgH="393480" progId="Equation.DSMT4">
                  <p:embed/>
                  <p:pic>
                    <p:nvPicPr>
                      <p:cNvPr id="0" name="Object 12"/>
                      <p:cNvPicPr>
                        <a:picLocks noChangeAspect="1" noChangeArrowheads="1"/>
                      </p:cNvPicPr>
                      <p:nvPr/>
                    </p:nvPicPr>
                    <p:blipFill>
                      <a:blip r:embed="rId10"/>
                      <a:srcRect/>
                      <a:stretch>
                        <a:fillRect/>
                      </a:stretch>
                    </p:blipFill>
                    <p:spPr bwMode="auto">
                      <a:xfrm>
                        <a:off x="465687" y="4782177"/>
                        <a:ext cx="5668021" cy="529823"/>
                      </a:xfrm>
                      <a:prstGeom prst="rect">
                        <a:avLst/>
                      </a:prstGeom>
                      <a:solidFill>
                        <a:schemeClr val="accent5">
                          <a:lumMod val="20000"/>
                          <a:lumOff val="80000"/>
                        </a:schemeClr>
                      </a:solidFill>
                    </p:spPr>
                  </p:pic>
                </p:oleObj>
              </mc:Fallback>
            </mc:AlternateContent>
          </a:graphicData>
        </a:graphic>
      </p:graphicFrame>
      <p:graphicFrame>
        <p:nvGraphicFramePr>
          <p:cNvPr id="20" name="Object 19">
            <a:extLst>
              <a:ext uri="{FF2B5EF4-FFF2-40B4-BE49-F238E27FC236}">
                <a16:creationId xmlns:a16="http://schemas.microsoft.com/office/drawing/2014/main" id="{99C9673C-FD17-4CAD-82A6-EE44575DEF15}"/>
              </a:ext>
            </a:extLst>
          </p:cNvPr>
          <p:cNvGraphicFramePr>
            <a:graphicFrameLocks noChangeAspect="1"/>
          </p:cNvGraphicFramePr>
          <p:nvPr>
            <p:extLst>
              <p:ext uri="{D42A27DB-BD31-4B8C-83A1-F6EECF244321}">
                <p14:modId xmlns:p14="http://schemas.microsoft.com/office/powerpoint/2010/main" val="1147426710"/>
              </p:ext>
            </p:extLst>
          </p:nvPr>
        </p:nvGraphicFramePr>
        <p:xfrm>
          <a:off x="6687882" y="4000335"/>
          <a:ext cx="3876675" cy="1311275"/>
        </p:xfrm>
        <a:graphic>
          <a:graphicData uri="http://schemas.openxmlformats.org/presentationml/2006/ole">
            <mc:AlternateContent xmlns:mc="http://schemas.openxmlformats.org/markup-compatibility/2006">
              <mc:Choice xmlns:v="urn:schemas-microsoft-com:vml" Requires="v">
                <p:oleObj name="Equation" r:id="rId11" imgW="2908080" imgH="965160" progId="Equation.DSMT4">
                  <p:embed/>
                </p:oleObj>
              </mc:Choice>
              <mc:Fallback>
                <p:oleObj name="Equation" r:id="rId11" imgW="2908080" imgH="965160" progId="Equation.DSMT4">
                  <p:embed/>
                  <p:pic>
                    <p:nvPicPr>
                      <p:cNvPr id="0" name="Object 14"/>
                      <p:cNvPicPr>
                        <a:picLocks noChangeAspect="1" noChangeArrowheads="1"/>
                      </p:cNvPicPr>
                      <p:nvPr/>
                    </p:nvPicPr>
                    <p:blipFill>
                      <a:blip r:embed="rId12"/>
                      <a:srcRect/>
                      <a:stretch>
                        <a:fillRect/>
                      </a:stretch>
                    </p:blipFill>
                    <p:spPr bwMode="auto">
                      <a:xfrm>
                        <a:off x="6687882" y="4000335"/>
                        <a:ext cx="3876675" cy="1311275"/>
                      </a:xfrm>
                      <a:prstGeom prst="rect">
                        <a:avLst/>
                      </a:prstGeom>
                      <a:solidFill>
                        <a:schemeClr val="accent5">
                          <a:lumMod val="20000"/>
                          <a:lumOff val="80000"/>
                        </a:schemeClr>
                      </a:solidFill>
                    </p:spPr>
                  </p:pic>
                </p:oleObj>
              </mc:Fallback>
            </mc:AlternateContent>
          </a:graphicData>
        </a:graphic>
      </p:graphicFrame>
      <p:sp>
        <p:nvSpPr>
          <p:cNvPr id="21" name="TextBox 20">
            <a:extLst>
              <a:ext uri="{FF2B5EF4-FFF2-40B4-BE49-F238E27FC236}">
                <a16:creationId xmlns:a16="http://schemas.microsoft.com/office/drawing/2014/main" id="{AB6E112C-EBF8-431C-982C-DE0D54227134}"/>
              </a:ext>
            </a:extLst>
          </p:cNvPr>
          <p:cNvSpPr txBox="1"/>
          <p:nvPr/>
        </p:nvSpPr>
        <p:spPr>
          <a:xfrm>
            <a:off x="366544" y="5408187"/>
            <a:ext cx="3876675" cy="338554"/>
          </a:xfrm>
          <a:prstGeom prst="rect">
            <a:avLst/>
          </a:prstGeom>
          <a:noFill/>
        </p:spPr>
        <p:txBody>
          <a:bodyPr wrap="square" rtlCol="0">
            <a:spAutoFit/>
          </a:bodyPr>
          <a:lstStyle/>
          <a:p>
            <a:r>
              <a:rPr lang="en-US" sz="1600"/>
              <a:t>If we go to position space then we’ll get:</a:t>
            </a:r>
            <a:endParaRPr lang="en-US"/>
          </a:p>
        </p:txBody>
      </p:sp>
      <p:sp>
        <p:nvSpPr>
          <p:cNvPr id="22" name="TextBox 21">
            <a:extLst>
              <a:ext uri="{FF2B5EF4-FFF2-40B4-BE49-F238E27FC236}">
                <a16:creationId xmlns:a16="http://schemas.microsoft.com/office/drawing/2014/main" id="{77872F48-A2E8-4A76-9C5B-1987DBC322C1}"/>
              </a:ext>
            </a:extLst>
          </p:cNvPr>
          <p:cNvSpPr txBox="1"/>
          <p:nvPr/>
        </p:nvSpPr>
        <p:spPr>
          <a:xfrm>
            <a:off x="366966" y="4355496"/>
            <a:ext cx="3488597" cy="338554"/>
          </a:xfrm>
          <a:prstGeom prst="rect">
            <a:avLst/>
          </a:prstGeom>
          <a:noFill/>
        </p:spPr>
        <p:txBody>
          <a:bodyPr wrap="square" rtlCol="0">
            <a:spAutoFit/>
          </a:bodyPr>
          <a:lstStyle/>
          <a:p>
            <a:r>
              <a:rPr lang="en-US" sz="1600"/>
              <a:t>Then we come to the Dirac equation:</a:t>
            </a:r>
            <a:endParaRPr lang="en-US"/>
          </a:p>
        </p:txBody>
      </p:sp>
      <p:graphicFrame>
        <p:nvGraphicFramePr>
          <p:cNvPr id="24" name="Object 23">
            <a:extLst>
              <a:ext uri="{FF2B5EF4-FFF2-40B4-BE49-F238E27FC236}">
                <a16:creationId xmlns:a16="http://schemas.microsoft.com/office/drawing/2014/main" id="{EA171DED-AC4F-48E5-AD83-5C00E78ABED8}"/>
              </a:ext>
            </a:extLst>
          </p:cNvPr>
          <p:cNvGraphicFramePr>
            <a:graphicFrameLocks noChangeAspect="1"/>
          </p:cNvGraphicFramePr>
          <p:nvPr>
            <p:extLst>
              <p:ext uri="{D42A27DB-BD31-4B8C-83A1-F6EECF244321}">
                <p14:modId xmlns:p14="http://schemas.microsoft.com/office/powerpoint/2010/main" val="861408905"/>
              </p:ext>
            </p:extLst>
          </p:nvPr>
        </p:nvGraphicFramePr>
        <p:xfrm>
          <a:off x="10874657" y="4025002"/>
          <a:ext cx="748171" cy="687052"/>
        </p:xfrm>
        <a:graphic>
          <a:graphicData uri="http://schemas.openxmlformats.org/presentationml/2006/ole">
            <mc:AlternateContent xmlns:mc="http://schemas.openxmlformats.org/markup-compatibility/2006">
              <mc:Choice xmlns:v="urn:schemas-microsoft-com:vml" Requires="v">
                <p:oleObj name="Equation" r:id="rId13" imgW="558800" imgH="508000" progId="Equation.DSMT4">
                  <p:embed/>
                </p:oleObj>
              </mc:Choice>
              <mc:Fallback>
                <p:oleObj name="Equation" r:id="rId13" imgW="558800" imgH="508000" progId="Equation.DSMT4">
                  <p:embed/>
                  <p:pic>
                    <p:nvPicPr>
                      <p:cNvPr id="0" name="Object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74657" y="4025002"/>
                        <a:ext cx="748171" cy="687052"/>
                      </a:xfrm>
                      <a:prstGeom prst="rect">
                        <a:avLst/>
                      </a:prstGeom>
                      <a:solidFill>
                        <a:schemeClr val="accent5">
                          <a:lumMod val="20000"/>
                          <a:lumOff val="80000"/>
                        </a:schemeClr>
                      </a:solidFill>
                    </p:spPr>
                  </p:pic>
                </p:oleObj>
              </mc:Fallback>
            </mc:AlternateContent>
          </a:graphicData>
        </a:graphic>
      </p:graphicFrame>
      <p:graphicFrame>
        <p:nvGraphicFramePr>
          <p:cNvPr id="26" name="Object 25">
            <a:extLst>
              <a:ext uri="{FF2B5EF4-FFF2-40B4-BE49-F238E27FC236}">
                <a16:creationId xmlns:a16="http://schemas.microsoft.com/office/drawing/2014/main" id="{FFCBB2B6-0150-41EF-89B7-B4CAF97A9C6A}"/>
              </a:ext>
            </a:extLst>
          </p:cNvPr>
          <p:cNvGraphicFramePr>
            <a:graphicFrameLocks noChangeAspect="1"/>
          </p:cNvGraphicFramePr>
          <p:nvPr>
            <p:extLst>
              <p:ext uri="{D42A27DB-BD31-4B8C-83A1-F6EECF244321}">
                <p14:modId xmlns:p14="http://schemas.microsoft.com/office/powerpoint/2010/main" val="1789657287"/>
              </p:ext>
            </p:extLst>
          </p:nvPr>
        </p:nvGraphicFramePr>
        <p:xfrm>
          <a:off x="445478" y="5860103"/>
          <a:ext cx="3287713" cy="365125"/>
        </p:xfrm>
        <a:graphic>
          <a:graphicData uri="http://schemas.openxmlformats.org/presentationml/2006/ole">
            <mc:AlternateContent xmlns:mc="http://schemas.openxmlformats.org/markup-compatibility/2006">
              <mc:Choice xmlns:v="urn:schemas-microsoft-com:vml" Requires="v">
                <p:oleObj name="Equation" r:id="rId15" imgW="2463480" imgH="266400" progId="Equation.DSMT4">
                  <p:embed/>
                </p:oleObj>
              </mc:Choice>
              <mc:Fallback>
                <p:oleObj name="Equation" r:id="rId15" imgW="2463480" imgH="266400" progId="Equation.DSMT4">
                  <p:embed/>
                  <p:pic>
                    <p:nvPicPr>
                      <p:cNvPr id="0" name="Object 24"/>
                      <p:cNvPicPr>
                        <a:picLocks noChangeAspect="1" noChangeArrowheads="1"/>
                      </p:cNvPicPr>
                      <p:nvPr/>
                    </p:nvPicPr>
                    <p:blipFill>
                      <a:blip r:embed="rId16"/>
                      <a:srcRect/>
                      <a:stretch>
                        <a:fillRect/>
                      </a:stretch>
                    </p:blipFill>
                    <p:spPr bwMode="auto">
                      <a:xfrm>
                        <a:off x="445478" y="5860103"/>
                        <a:ext cx="3287713" cy="365125"/>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27" name="Ink 26">
                <a:extLst>
                  <a:ext uri="{FF2B5EF4-FFF2-40B4-BE49-F238E27FC236}">
                    <a16:creationId xmlns:a16="http://schemas.microsoft.com/office/drawing/2014/main" id="{BFD591BA-13D3-42AC-9884-B640B1BF05A4}"/>
                  </a:ext>
                </a:extLst>
              </p14:cNvPr>
              <p14:cNvContentPartPr/>
              <p14:nvPr/>
            </p14:nvContentPartPr>
            <p14:xfrm>
              <a:off x="2549472" y="6077161"/>
              <a:ext cx="2182943" cy="505358"/>
            </p14:xfrm>
          </p:contentPart>
        </mc:Choice>
        <mc:Fallback xmlns="">
          <p:pic>
            <p:nvPicPr>
              <p:cNvPr id="27" name="Ink 26">
                <a:extLst>
                  <a:ext uri="{FF2B5EF4-FFF2-40B4-BE49-F238E27FC236}">
                    <a16:creationId xmlns:a16="http://schemas.microsoft.com/office/drawing/2014/main" id="{BFD591BA-13D3-42AC-9884-B640B1BF05A4}"/>
                  </a:ext>
                </a:extLst>
              </p:cNvPr>
              <p:cNvPicPr/>
              <p:nvPr/>
            </p:nvPicPr>
            <p:blipFill>
              <a:blip r:embed="rId19"/>
              <a:stretch>
                <a:fillRect/>
              </a:stretch>
            </p:blipFill>
            <p:spPr>
              <a:xfrm>
                <a:off x="2540832" y="6068522"/>
                <a:ext cx="2200582" cy="522995"/>
              </a:xfrm>
              <a:prstGeom prst="rect">
                <a:avLst/>
              </a:prstGeom>
            </p:spPr>
          </p:pic>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4F7614B6-C33B-4632-A616-14F5B84D3E48}"/>
                  </a:ext>
                </a:extLst>
              </p:cNvPr>
              <p:cNvSpPr txBox="1"/>
              <p:nvPr/>
            </p:nvSpPr>
            <p:spPr>
              <a:xfrm>
                <a:off x="4923661" y="5674508"/>
                <a:ext cx="2535925" cy="1188595"/>
              </a:xfrm>
              <a:prstGeom prst="rect">
                <a:avLst/>
              </a:prstGeom>
              <a:noFill/>
            </p:spPr>
            <p:txBody>
              <a:bodyPr wrap="square" rtlCol="0">
                <a:spAutoFit/>
              </a:bodyPr>
              <a:lstStyle/>
              <a:p>
                <a:r>
                  <a:rPr lang="en-US" sz="1400"/>
                  <a:t>And, we can define a density and current, which accords with notion of </a:t>
                </a:r>
                <a:r>
                  <a:rPr lang="el-GR" sz="1400"/>
                  <a:t>ψ</a:t>
                </a:r>
                <a:r>
                  <a:rPr lang="en-US" sz="1400"/>
                  <a:t> as probability amplitude.  Note definition </a:t>
                </a:r>
                <a14:m>
                  <m:oMath xmlns:m="http://schemas.openxmlformats.org/officeDocument/2006/math">
                    <m:acc>
                      <m:accPr>
                        <m:chr m:val="̅"/>
                        <m:ctrlPr>
                          <a:rPr lang="en-US" sz="1400" i="1" smtClean="0">
                            <a:latin typeface="Cambria Math" panose="02040503050406030204" pitchFamily="18" charset="0"/>
                          </a:rPr>
                        </m:ctrlPr>
                      </m:accPr>
                      <m:e>
                        <m:r>
                          <a:rPr lang="en-US" sz="1400" i="1">
                            <a:latin typeface="Cambria Math" panose="02040503050406030204" pitchFamily="18" charset="0"/>
                          </a:rPr>
                          <m:t>&lt;</m:t>
                        </m:r>
                        <m:r>
                          <a:rPr lang="el-GR" sz="1400" i="1">
                            <a:latin typeface="Cambria Math" panose="02040503050406030204" pitchFamily="18" charset="0"/>
                          </a:rPr>
                          <m:t>𝜓</m:t>
                        </m:r>
                        <m:r>
                          <a:rPr lang="en-US" sz="1400" b="0" i="1" smtClean="0">
                            <a:latin typeface="Cambria Math" panose="02040503050406030204" pitchFamily="18" charset="0"/>
                          </a:rPr>
                          <m:t>(</m:t>
                        </m:r>
                        <m:r>
                          <a:rPr lang="en-US" sz="1400" b="1" i="1" smtClean="0">
                            <a:latin typeface="Cambria Math" panose="02040503050406030204" pitchFamily="18" charset="0"/>
                          </a:rPr>
                          <m:t>𝒙</m:t>
                        </m:r>
                        <m:r>
                          <a:rPr lang="en-US" sz="1400" b="0" i="1" smtClean="0">
                            <a:latin typeface="Cambria Math" panose="02040503050406030204" pitchFamily="18" charset="0"/>
                          </a:rPr>
                          <m:t>,</m:t>
                        </m:r>
                        <m:r>
                          <a:rPr lang="en-US" sz="1400" b="0" i="1" smtClean="0">
                            <a:latin typeface="Cambria Math" panose="02040503050406030204" pitchFamily="18" charset="0"/>
                          </a:rPr>
                          <m:t>𝑡</m:t>
                        </m:r>
                        <m:r>
                          <a:rPr lang="en-US" sz="1400" b="0" i="1" smtClean="0">
                            <a:latin typeface="Cambria Math" panose="02040503050406030204" pitchFamily="18" charset="0"/>
                          </a:rPr>
                          <m:t>)|</m:t>
                        </m:r>
                      </m:e>
                    </m:acc>
                  </m:oMath>
                </a14:m>
                <a:r>
                  <a:rPr lang="en-US" sz="1400"/>
                  <a:t> = &lt;</a:t>
                </a:r>
                <a:r>
                  <a:rPr lang="el-GR" sz="1400"/>
                  <a:t>ψ</a:t>
                </a:r>
                <a:r>
                  <a:rPr lang="en-US" sz="1400"/>
                  <a:t>(</a:t>
                </a:r>
                <a:r>
                  <a:rPr lang="en-US" sz="1400" b="1"/>
                  <a:t>x</a:t>
                </a:r>
                <a:r>
                  <a:rPr lang="en-US" sz="1400"/>
                  <a:t>,t)|</a:t>
                </a:r>
                <a:r>
                  <a:rPr lang="el-GR" sz="1400"/>
                  <a:t>β</a:t>
                </a:r>
                <a:r>
                  <a:rPr lang="en-US" sz="1400"/>
                  <a:t>… </a:t>
                </a:r>
              </a:p>
            </p:txBody>
          </p:sp>
        </mc:Choice>
        <mc:Fallback xmlns="">
          <p:sp>
            <p:nvSpPr>
              <p:cNvPr id="28" name="TextBox 27">
                <a:extLst>
                  <a:ext uri="{FF2B5EF4-FFF2-40B4-BE49-F238E27FC236}">
                    <a16:creationId xmlns:a16="http://schemas.microsoft.com/office/drawing/2014/main" id="{4F7614B6-C33B-4632-A616-14F5B84D3E48}"/>
                  </a:ext>
                </a:extLst>
              </p:cNvPr>
              <p:cNvSpPr txBox="1">
                <a:spLocks noRot="1" noChangeAspect="1" noMove="1" noResize="1" noEditPoints="1" noAdjustHandles="1" noChangeArrowheads="1" noChangeShapeType="1" noTextEdit="1"/>
              </p:cNvSpPr>
              <p:nvPr/>
            </p:nvSpPr>
            <p:spPr>
              <a:xfrm>
                <a:off x="4923661" y="5674508"/>
                <a:ext cx="2535925" cy="1188595"/>
              </a:xfrm>
              <a:prstGeom prst="rect">
                <a:avLst/>
              </a:prstGeom>
              <a:blipFill>
                <a:blip r:embed="rId20"/>
                <a:stretch>
                  <a:fillRect l="-721" t="-1026" r="-481" b="-3590"/>
                </a:stretch>
              </a:blipFill>
            </p:spPr>
            <p:txBody>
              <a:bodyPr/>
              <a:lstStyle/>
              <a:p>
                <a:r>
                  <a:rPr lang="en-US">
                    <a:noFill/>
                  </a:rPr>
                  <a:t> </a:t>
                </a:r>
              </a:p>
            </p:txBody>
          </p:sp>
        </mc:Fallback>
      </mc:AlternateContent>
      <p:graphicFrame>
        <p:nvGraphicFramePr>
          <p:cNvPr id="30" name="Object 29">
            <a:extLst>
              <a:ext uri="{FF2B5EF4-FFF2-40B4-BE49-F238E27FC236}">
                <a16:creationId xmlns:a16="http://schemas.microsoft.com/office/drawing/2014/main" id="{19FE1F30-7A41-4439-B59D-BED7195470C8}"/>
              </a:ext>
            </a:extLst>
          </p:cNvPr>
          <p:cNvGraphicFramePr>
            <a:graphicFrameLocks noChangeAspect="1"/>
          </p:cNvGraphicFramePr>
          <p:nvPr>
            <p:extLst>
              <p:ext uri="{D42A27DB-BD31-4B8C-83A1-F6EECF244321}">
                <p14:modId xmlns:p14="http://schemas.microsoft.com/office/powerpoint/2010/main" val="2655776959"/>
              </p:ext>
            </p:extLst>
          </p:nvPr>
        </p:nvGraphicFramePr>
        <p:xfrm>
          <a:off x="7655513" y="5759450"/>
          <a:ext cx="4365625" cy="784225"/>
        </p:xfrm>
        <a:graphic>
          <a:graphicData uri="http://schemas.openxmlformats.org/presentationml/2006/ole">
            <mc:AlternateContent xmlns:mc="http://schemas.openxmlformats.org/markup-compatibility/2006">
              <mc:Choice xmlns:v="urn:schemas-microsoft-com:vml" Requires="v">
                <p:oleObj name="Equation" r:id="rId21" imgW="3124080" imgH="558720" progId="Equation.DSMT4">
                  <p:embed/>
                </p:oleObj>
              </mc:Choice>
              <mc:Fallback>
                <p:oleObj name="Equation" r:id="rId21" imgW="3124080" imgH="558720" progId="Equation.DSMT4">
                  <p:embed/>
                  <p:pic>
                    <p:nvPicPr>
                      <p:cNvPr id="0" name="Object 34"/>
                      <p:cNvPicPr>
                        <a:picLocks noChangeAspect="1" noChangeArrowheads="1"/>
                      </p:cNvPicPr>
                      <p:nvPr/>
                    </p:nvPicPr>
                    <p:blipFill>
                      <a:blip r:embed="rId22"/>
                      <a:srcRect/>
                      <a:stretch>
                        <a:fillRect/>
                      </a:stretch>
                    </p:blipFill>
                    <p:spPr bwMode="auto">
                      <a:xfrm>
                        <a:off x="7655513" y="5759450"/>
                        <a:ext cx="4365625" cy="784225"/>
                      </a:xfrm>
                      <a:prstGeom prst="rect">
                        <a:avLst/>
                      </a:prstGeom>
                      <a:solidFill>
                        <a:schemeClr val="accent5">
                          <a:lumMod val="20000"/>
                          <a:lumOff val="80000"/>
                        </a:schemeClr>
                      </a:solidFill>
                    </p:spPr>
                  </p:pic>
                </p:oleObj>
              </mc:Fallback>
            </mc:AlternateContent>
          </a:graphicData>
        </a:graphic>
      </p:graphicFrame>
    </p:spTree>
    <p:extLst>
      <p:ext uri="{BB962C8B-B14F-4D97-AF65-F5344CB8AC3E}">
        <p14:creationId xmlns:p14="http://schemas.microsoft.com/office/powerpoint/2010/main" val="1022021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3933990" y="143056"/>
            <a:ext cx="4324019" cy="546181"/>
          </a:xfrm>
        </p:spPr>
        <p:txBody>
          <a:bodyPr>
            <a:normAutofit fontScale="90000"/>
          </a:bodyPr>
          <a:lstStyle/>
          <a:p>
            <a:r>
              <a:rPr lang="en-US" sz="3600" b="1" u="sng">
                <a:latin typeface="+mn-lt"/>
              </a:rPr>
              <a:t>Dirac Equation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326279" y="906239"/>
            <a:ext cx="2011568" cy="338554"/>
          </a:xfrm>
          <a:prstGeom prst="rect">
            <a:avLst/>
          </a:prstGeom>
          <a:noFill/>
        </p:spPr>
        <p:txBody>
          <a:bodyPr wrap="square" rtlCol="0">
            <a:spAutoFit/>
          </a:bodyPr>
          <a:lstStyle/>
          <a:p>
            <a:r>
              <a:rPr lang="en-US" sz="1600"/>
              <a:t>Some identities:</a:t>
            </a:r>
            <a:endParaRPr lang="en-US"/>
          </a:p>
        </p:txBody>
      </p:sp>
      <p:graphicFrame>
        <p:nvGraphicFramePr>
          <p:cNvPr id="7" name="Object 6">
            <a:extLst>
              <a:ext uri="{FF2B5EF4-FFF2-40B4-BE49-F238E27FC236}">
                <a16:creationId xmlns:a16="http://schemas.microsoft.com/office/drawing/2014/main" id="{66BFD5F9-96A7-4913-ADBF-320A9143B0B2}"/>
              </a:ext>
            </a:extLst>
          </p:cNvPr>
          <p:cNvGraphicFramePr>
            <a:graphicFrameLocks noChangeAspect="1"/>
          </p:cNvGraphicFramePr>
          <p:nvPr>
            <p:extLst>
              <p:ext uri="{D42A27DB-BD31-4B8C-83A1-F6EECF244321}">
                <p14:modId xmlns:p14="http://schemas.microsoft.com/office/powerpoint/2010/main" val="360931462"/>
              </p:ext>
            </p:extLst>
          </p:nvPr>
        </p:nvGraphicFramePr>
        <p:xfrm>
          <a:off x="403225" y="1404938"/>
          <a:ext cx="3105150" cy="679450"/>
        </p:xfrm>
        <a:graphic>
          <a:graphicData uri="http://schemas.openxmlformats.org/presentationml/2006/ole">
            <mc:AlternateContent xmlns:mc="http://schemas.openxmlformats.org/markup-compatibility/2006">
              <mc:Choice xmlns:v="urn:schemas-microsoft-com:vml" Requires="v">
                <p:oleObj name="Equation" r:id="rId3" imgW="2197080" imgH="482400" progId="Equation.DSMT4">
                  <p:embed/>
                </p:oleObj>
              </mc:Choice>
              <mc:Fallback>
                <p:oleObj name="Equation" r:id="rId3" imgW="2197080" imgH="482400" progId="Equation.DSMT4">
                  <p:embed/>
                  <p:pic>
                    <p:nvPicPr>
                      <p:cNvPr id="0" name="Object 3"/>
                      <p:cNvPicPr>
                        <a:picLocks noChangeAspect="1" noChangeArrowheads="1"/>
                      </p:cNvPicPr>
                      <p:nvPr/>
                    </p:nvPicPr>
                    <p:blipFill>
                      <a:blip r:embed="rId4"/>
                      <a:srcRect/>
                      <a:stretch>
                        <a:fillRect/>
                      </a:stretch>
                    </p:blipFill>
                    <p:spPr bwMode="auto">
                      <a:xfrm>
                        <a:off x="403225" y="1404938"/>
                        <a:ext cx="3105150" cy="67945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E61C4C61-8997-424D-88BA-79317E31A2B7}"/>
              </a:ext>
            </a:extLst>
          </p:cNvPr>
          <p:cNvGraphicFramePr>
            <a:graphicFrameLocks noChangeAspect="1"/>
          </p:cNvGraphicFramePr>
          <p:nvPr>
            <p:extLst>
              <p:ext uri="{D42A27DB-BD31-4B8C-83A1-F6EECF244321}">
                <p14:modId xmlns:p14="http://schemas.microsoft.com/office/powerpoint/2010/main" val="1733590232"/>
              </p:ext>
            </p:extLst>
          </p:nvPr>
        </p:nvGraphicFramePr>
        <p:xfrm>
          <a:off x="4797507" y="1404495"/>
          <a:ext cx="5009315" cy="679305"/>
        </p:xfrm>
        <a:graphic>
          <a:graphicData uri="http://schemas.openxmlformats.org/presentationml/2006/ole">
            <mc:AlternateContent xmlns:mc="http://schemas.openxmlformats.org/markup-compatibility/2006">
              <mc:Choice xmlns:v="urn:schemas-microsoft-com:vml" Requires="v">
                <p:oleObj name="Equation" r:id="rId5" imgW="3530600" imgH="482600" progId="Equation.DSMT4">
                  <p:embed/>
                </p:oleObj>
              </mc:Choice>
              <mc:Fallback>
                <p:oleObj name="Equation" r:id="rId5" imgW="3530600" imgH="4826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7507" y="1404495"/>
                        <a:ext cx="5009315" cy="679305"/>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0DAB02B8-0B55-4794-A04F-C7BF8B3417E8}"/>
              </a:ext>
            </a:extLst>
          </p:cNvPr>
          <p:cNvSpPr txBox="1"/>
          <p:nvPr/>
        </p:nvSpPr>
        <p:spPr>
          <a:xfrm>
            <a:off x="4711314" y="880795"/>
            <a:ext cx="3640834" cy="338554"/>
          </a:xfrm>
          <a:prstGeom prst="rect">
            <a:avLst/>
          </a:prstGeom>
          <a:noFill/>
        </p:spPr>
        <p:txBody>
          <a:bodyPr wrap="square" rtlCol="0">
            <a:spAutoFit/>
          </a:bodyPr>
          <a:lstStyle/>
          <a:p>
            <a:r>
              <a:rPr lang="en-US" sz="1600"/>
              <a:t>In the Weyl representation we have:</a:t>
            </a:r>
            <a:endParaRPr lang="en-US"/>
          </a:p>
        </p:txBody>
      </p:sp>
      <p:graphicFrame>
        <p:nvGraphicFramePr>
          <p:cNvPr id="13" name="Object 12">
            <a:extLst>
              <a:ext uri="{FF2B5EF4-FFF2-40B4-BE49-F238E27FC236}">
                <a16:creationId xmlns:a16="http://schemas.microsoft.com/office/drawing/2014/main" id="{639A8C20-A2C8-484D-B7B3-55D019DB5D4D}"/>
              </a:ext>
            </a:extLst>
          </p:cNvPr>
          <p:cNvGraphicFramePr>
            <a:graphicFrameLocks noChangeAspect="1"/>
          </p:cNvGraphicFramePr>
          <p:nvPr>
            <p:extLst>
              <p:ext uri="{D42A27DB-BD31-4B8C-83A1-F6EECF244321}">
                <p14:modId xmlns:p14="http://schemas.microsoft.com/office/powerpoint/2010/main" val="2560774942"/>
              </p:ext>
            </p:extLst>
          </p:nvPr>
        </p:nvGraphicFramePr>
        <p:xfrm>
          <a:off x="397572" y="2678670"/>
          <a:ext cx="5138344" cy="1786159"/>
        </p:xfrm>
        <a:graphic>
          <a:graphicData uri="http://schemas.openxmlformats.org/presentationml/2006/ole">
            <mc:AlternateContent xmlns:mc="http://schemas.openxmlformats.org/markup-compatibility/2006">
              <mc:Choice xmlns:v="urn:schemas-microsoft-com:vml" Requires="v">
                <p:oleObj name="Equation" r:id="rId7" imgW="3619440" imgH="1257120" progId="Equation.DSMT4">
                  <p:embed/>
                </p:oleObj>
              </mc:Choice>
              <mc:Fallback>
                <p:oleObj name="Equation" r:id="rId7" imgW="3619440" imgH="1257120" progId="Equation.DSMT4">
                  <p:embed/>
                  <p:pic>
                    <p:nvPicPr>
                      <p:cNvPr id="0" name="Object 7"/>
                      <p:cNvPicPr>
                        <a:picLocks noChangeAspect="1" noChangeArrowheads="1"/>
                      </p:cNvPicPr>
                      <p:nvPr/>
                    </p:nvPicPr>
                    <p:blipFill>
                      <a:blip r:embed="rId8"/>
                      <a:srcRect/>
                      <a:stretch>
                        <a:fillRect/>
                      </a:stretch>
                    </p:blipFill>
                    <p:spPr bwMode="auto">
                      <a:xfrm>
                        <a:off x="397572" y="2678670"/>
                        <a:ext cx="5138344" cy="1786159"/>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983E3E33-7DC2-4253-89C2-85CF778AE5C2}"/>
              </a:ext>
            </a:extLst>
          </p:cNvPr>
          <p:cNvSpPr txBox="1"/>
          <p:nvPr/>
        </p:nvSpPr>
        <p:spPr>
          <a:xfrm>
            <a:off x="326279" y="2211958"/>
            <a:ext cx="1794752" cy="338554"/>
          </a:xfrm>
          <a:prstGeom prst="rect">
            <a:avLst/>
          </a:prstGeom>
          <a:noFill/>
        </p:spPr>
        <p:txBody>
          <a:bodyPr wrap="square" rtlCol="0">
            <a:spAutoFit/>
          </a:bodyPr>
          <a:lstStyle/>
          <a:p>
            <a:r>
              <a:rPr lang="en-US" sz="1600"/>
              <a:t>And we have:</a:t>
            </a:r>
            <a:endParaRPr lang="en-US"/>
          </a:p>
        </p:txBody>
      </p:sp>
      <p:graphicFrame>
        <p:nvGraphicFramePr>
          <p:cNvPr id="19" name="Object 18">
            <a:extLst>
              <a:ext uri="{FF2B5EF4-FFF2-40B4-BE49-F238E27FC236}">
                <a16:creationId xmlns:a16="http://schemas.microsoft.com/office/drawing/2014/main" id="{4117329B-D204-415E-80C5-DF61DBCFD3A0}"/>
              </a:ext>
            </a:extLst>
          </p:cNvPr>
          <p:cNvGraphicFramePr>
            <a:graphicFrameLocks noChangeAspect="1"/>
          </p:cNvGraphicFramePr>
          <p:nvPr>
            <p:extLst>
              <p:ext uri="{D42A27DB-BD31-4B8C-83A1-F6EECF244321}">
                <p14:modId xmlns:p14="http://schemas.microsoft.com/office/powerpoint/2010/main" val="2753455278"/>
              </p:ext>
            </p:extLst>
          </p:nvPr>
        </p:nvGraphicFramePr>
        <p:xfrm>
          <a:off x="402172" y="5121281"/>
          <a:ext cx="1671724" cy="1154394"/>
        </p:xfrm>
        <a:graphic>
          <a:graphicData uri="http://schemas.openxmlformats.org/presentationml/2006/ole">
            <mc:AlternateContent xmlns:mc="http://schemas.openxmlformats.org/markup-compatibility/2006">
              <mc:Choice xmlns:v="urn:schemas-microsoft-com:vml" Requires="v">
                <p:oleObj name="Equation" r:id="rId9" imgW="1257120" imgH="863280" progId="Equation.DSMT4">
                  <p:embed/>
                </p:oleObj>
              </mc:Choice>
              <mc:Fallback>
                <p:oleObj name="Equation" r:id="rId9" imgW="1257120" imgH="863280" progId="Equation.DSMT4">
                  <p:embed/>
                  <p:pic>
                    <p:nvPicPr>
                      <p:cNvPr id="0" name="Object 9"/>
                      <p:cNvPicPr>
                        <a:picLocks noChangeAspect="1" noChangeArrowheads="1"/>
                      </p:cNvPicPr>
                      <p:nvPr/>
                    </p:nvPicPr>
                    <p:blipFill>
                      <a:blip r:embed="rId10"/>
                      <a:srcRect/>
                      <a:stretch>
                        <a:fillRect/>
                      </a:stretch>
                    </p:blipFill>
                    <p:spPr bwMode="auto">
                      <a:xfrm>
                        <a:off x="402172" y="5121281"/>
                        <a:ext cx="1671724" cy="1154394"/>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B1BF52D6-2314-48B6-B9C4-3EA3B7143C01}"/>
              </a:ext>
            </a:extLst>
          </p:cNvPr>
          <p:cNvSpPr txBox="1"/>
          <p:nvPr/>
        </p:nvSpPr>
        <p:spPr>
          <a:xfrm>
            <a:off x="326279" y="4623778"/>
            <a:ext cx="8233259" cy="338554"/>
          </a:xfrm>
          <a:prstGeom prst="rect">
            <a:avLst/>
          </a:prstGeom>
          <a:noFill/>
        </p:spPr>
        <p:txBody>
          <a:bodyPr wrap="square" rtlCol="0">
            <a:spAutoFit/>
          </a:bodyPr>
          <a:lstStyle/>
          <a:p>
            <a:r>
              <a:rPr lang="en-US" sz="1600"/>
              <a:t>And some commutation relations between gamma matrices, which hold in all representations:</a:t>
            </a:r>
          </a:p>
        </p:txBody>
      </p:sp>
      <p:sp>
        <p:nvSpPr>
          <p:cNvPr id="31" name="Rectangle 12">
            <a:extLst>
              <a:ext uri="{FF2B5EF4-FFF2-40B4-BE49-F238E27FC236}">
                <a16:creationId xmlns:a16="http://schemas.microsoft.com/office/drawing/2014/main" id="{2F2A41A9-541B-415B-BBB4-E9938F268A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2" name="Object 31">
            <a:extLst>
              <a:ext uri="{FF2B5EF4-FFF2-40B4-BE49-F238E27FC236}">
                <a16:creationId xmlns:a16="http://schemas.microsoft.com/office/drawing/2014/main" id="{A53E5409-B140-4163-B128-38FE17445944}"/>
              </a:ext>
            </a:extLst>
          </p:cNvPr>
          <p:cNvGraphicFramePr>
            <a:graphicFrameLocks noChangeAspect="1"/>
          </p:cNvGraphicFramePr>
          <p:nvPr>
            <p:extLst>
              <p:ext uri="{D42A27DB-BD31-4B8C-83A1-F6EECF244321}">
                <p14:modId xmlns:p14="http://schemas.microsoft.com/office/powerpoint/2010/main" val="3676365453"/>
              </p:ext>
            </p:extLst>
          </p:nvPr>
        </p:nvGraphicFramePr>
        <p:xfrm>
          <a:off x="3092333" y="5121281"/>
          <a:ext cx="1375969" cy="1165296"/>
        </p:xfrm>
        <a:graphic>
          <a:graphicData uri="http://schemas.openxmlformats.org/presentationml/2006/ole">
            <mc:AlternateContent xmlns:mc="http://schemas.openxmlformats.org/markup-compatibility/2006">
              <mc:Choice xmlns:v="urn:schemas-microsoft-com:vml" Requires="v">
                <p:oleObj name="Equation" r:id="rId11" imgW="1015920" imgH="863280" progId="Equation.DSMT4">
                  <p:embed/>
                </p:oleObj>
              </mc:Choice>
              <mc:Fallback>
                <p:oleObj name="Equation" r:id="rId11" imgW="1015920" imgH="863280" progId="Equation.DSMT4">
                  <p:embed/>
                  <p:pic>
                    <p:nvPicPr>
                      <p:cNvPr id="0" name="Object 11"/>
                      <p:cNvPicPr>
                        <a:picLocks noChangeAspect="1" noChangeArrowheads="1"/>
                      </p:cNvPicPr>
                      <p:nvPr/>
                    </p:nvPicPr>
                    <p:blipFill>
                      <a:blip r:embed="rId12"/>
                      <a:srcRect/>
                      <a:stretch>
                        <a:fillRect/>
                      </a:stretch>
                    </p:blipFill>
                    <p:spPr bwMode="auto">
                      <a:xfrm>
                        <a:off x="3092333" y="5121281"/>
                        <a:ext cx="1375969" cy="1165296"/>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33" name="Ink 32">
                <a:extLst>
                  <a:ext uri="{FF2B5EF4-FFF2-40B4-BE49-F238E27FC236}">
                    <a16:creationId xmlns:a16="http://schemas.microsoft.com/office/drawing/2014/main" id="{C8C2B210-99E8-449B-B1EC-F793C216D7D4}"/>
                  </a:ext>
                </a:extLst>
              </p14:cNvPr>
              <p14:cNvContentPartPr/>
              <p14:nvPr/>
            </p14:nvContentPartPr>
            <p14:xfrm>
              <a:off x="4599854" y="5241092"/>
              <a:ext cx="293400" cy="963000"/>
            </p14:xfrm>
          </p:contentPart>
        </mc:Choice>
        <mc:Fallback xmlns="">
          <p:pic>
            <p:nvPicPr>
              <p:cNvPr id="33" name="Ink 32">
                <a:extLst>
                  <a:ext uri="{FF2B5EF4-FFF2-40B4-BE49-F238E27FC236}">
                    <a16:creationId xmlns:a16="http://schemas.microsoft.com/office/drawing/2014/main" id="{C8C2B210-99E8-449B-B1EC-F793C216D7D4}"/>
                  </a:ext>
                </a:extLst>
              </p:cNvPr>
              <p:cNvPicPr/>
              <p:nvPr/>
            </p:nvPicPr>
            <p:blipFill>
              <a:blip r:embed="rId15"/>
              <a:stretch>
                <a:fillRect/>
              </a:stretch>
            </p:blipFill>
            <p:spPr>
              <a:xfrm>
                <a:off x="4591214" y="5232092"/>
                <a:ext cx="311040" cy="9806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4" name="Ink 33">
                <a:extLst>
                  <a:ext uri="{FF2B5EF4-FFF2-40B4-BE49-F238E27FC236}">
                    <a16:creationId xmlns:a16="http://schemas.microsoft.com/office/drawing/2014/main" id="{736A907E-EE89-494F-B2DE-6C62B05C4622}"/>
                  </a:ext>
                </a:extLst>
              </p14:cNvPr>
              <p14:cNvContentPartPr/>
              <p14:nvPr/>
            </p14:nvContentPartPr>
            <p14:xfrm>
              <a:off x="6494534" y="6353132"/>
              <a:ext cx="360" cy="360"/>
            </p14:xfrm>
          </p:contentPart>
        </mc:Choice>
        <mc:Fallback xmlns="">
          <p:pic>
            <p:nvPicPr>
              <p:cNvPr id="34" name="Ink 33">
                <a:extLst>
                  <a:ext uri="{FF2B5EF4-FFF2-40B4-BE49-F238E27FC236}">
                    <a16:creationId xmlns:a16="http://schemas.microsoft.com/office/drawing/2014/main" id="{736A907E-EE89-494F-B2DE-6C62B05C4622}"/>
                  </a:ext>
                </a:extLst>
              </p:cNvPr>
              <p:cNvPicPr/>
              <p:nvPr/>
            </p:nvPicPr>
            <p:blipFill>
              <a:blip r:embed="rId17"/>
              <a:stretch>
                <a:fillRect/>
              </a:stretch>
            </p:blipFill>
            <p:spPr>
              <a:xfrm>
                <a:off x="6485894" y="6344132"/>
                <a:ext cx="18000" cy="18000"/>
              </a:xfrm>
              <a:prstGeom prst="rect">
                <a:avLst/>
              </a:prstGeom>
            </p:spPr>
          </p:pic>
        </mc:Fallback>
      </mc:AlternateContent>
      <p:graphicFrame>
        <p:nvGraphicFramePr>
          <p:cNvPr id="36" name="Object 35">
            <a:extLst>
              <a:ext uri="{FF2B5EF4-FFF2-40B4-BE49-F238E27FC236}">
                <a16:creationId xmlns:a16="http://schemas.microsoft.com/office/drawing/2014/main" id="{7A3E3821-C8DC-4B82-BE8B-5E8FBEBEE5E1}"/>
              </a:ext>
            </a:extLst>
          </p:cNvPr>
          <p:cNvGraphicFramePr>
            <a:graphicFrameLocks noChangeAspect="1"/>
          </p:cNvGraphicFramePr>
          <p:nvPr>
            <p:extLst>
              <p:ext uri="{D42A27DB-BD31-4B8C-83A1-F6EECF244321}">
                <p14:modId xmlns:p14="http://schemas.microsoft.com/office/powerpoint/2010/main" val="700788331"/>
              </p:ext>
            </p:extLst>
          </p:nvPr>
        </p:nvGraphicFramePr>
        <p:xfrm>
          <a:off x="5232759" y="5453505"/>
          <a:ext cx="1419956" cy="402710"/>
        </p:xfrm>
        <a:graphic>
          <a:graphicData uri="http://schemas.openxmlformats.org/presentationml/2006/ole">
            <mc:AlternateContent xmlns:mc="http://schemas.openxmlformats.org/markup-compatibility/2006">
              <mc:Choice xmlns:v="urn:schemas-microsoft-com:vml" Requires="v">
                <p:oleObj name="Equation" r:id="rId18" imgW="965200" imgH="279400" progId="Equation.DSMT4">
                  <p:embed/>
                </p:oleObj>
              </mc:Choice>
              <mc:Fallback>
                <p:oleObj name="Equation" r:id="rId18" imgW="965200" imgH="279400" progId="Equation.DSMT4">
                  <p:embed/>
                  <p:pic>
                    <p:nvPicPr>
                      <p:cNvPr id="0" name="Object 1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232759" y="5453505"/>
                        <a:ext cx="1419956" cy="402710"/>
                      </a:xfrm>
                      <a:prstGeom prst="rect">
                        <a:avLst/>
                      </a:prstGeom>
                      <a:noFill/>
                    </p:spPr>
                  </p:pic>
                </p:oleObj>
              </mc:Fallback>
            </mc:AlternateContent>
          </a:graphicData>
        </a:graphic>
      </p:graphicFrame>
    </p:spTree>
    <p:extLst>
      <p:ext uri="{BB962C8B-B14F-4D97-AF65-F5344CB8AC3E}">
        <p14:creationId xmlns:p14="http://schemas.microsoft.com/office/powerpoint/2010/main" val="1345414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3982672" y="159173"/>
            <a:ext cx="4324019" cy="546181"/>
          </a:xfrm>
        </p:spPr>
        <p:txBody>
          <a:bodyPr>
            <a:normAutofit fontScale="90000"/>
          </a:bodyPr>
          <a:lstStyle/>
          <a:p>
            <a:r>
              <a:rPr lang="en-US" sz="3600" b="1" u="sng">
                <a:latin typeface="+mn-lt"/>
              </a:rPr>
              <a:t>Lorentz Transformation</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366366" y="3040189"/>
            <a:ext cx="11053906" cy="584775"/>
          </a:xfrm>
          <a:prstGeom prst="rect">
            <a:avLst/>
          </a:prstGeom>
          <a:noFill/>
        </p:spPr>
        <p:txBody>
          <a:bodyPr wrap="square" rtlCol="0">
            <a:spAutoFit/>
          </a:bodyPr>
          <a:lstStyle/>
          <a:p>
            <a:r>
              <a:rPr lang="en-US" sz="1600"/>
              <a:t>We can find a representation of the Lorentz transformation in the HS.  The position part acts on |r&gt; basis, and the S part on the 4 component spinor basis |m</a:t>
            </a:r>
            <a:r>
              <a:rPr lang="en-US" sz="1600" baseline="-25000"/>
              <a:t>s</a:t>
            </a:r>
            <a:r>
              <a:rPr lang="en-US" sz="1600"/>
              <a:t>&gt;.  We suppose the operator generators to possess the same commutation relations as above.  We find:</a:t>
            </a:r>
            <a:endParaRPr lang="en-US"/>
          </a:p>
        </p:txBody>
      </p:sp>
      <p:sp>
        <p:nvSpPr>
          <p:cNvPr id="31" name="Rectangle 12">
            <a:extLst>
              <a:ext uri="{FF2B5EF4-FFF2-40B4-BE49-F238E27FC236}">
                <a16:creationId xmlns:a16="http://schemas.microsoft.com/office/drawing/2014/main" id="{2F2A41A9-541B-415B-BBB4-E9938F268A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A9B9D9D9-83A5-4324-BAB7-30FC14E93153}"/>
              </a:ext>
            </a:extLst>
          </p:cNvPr>
          <p:cNvGraphicFramePr>
            <a:graphicFrameLocks noChangeAspect="1"/>
          </p:cNvGraphicFramePr>
          <p:nvPr>
            <p:extLst>
              <p:ext uri="{D42A27DB-BD31-4B8C-83A1-F6EECF244321}">
                <p14:modId xmlns:p14="http://schemas.microsoft.com/office/powerpoint/2010/main" val="2619940729"/>
              </p:ext>
            </p:extLst>
          </p:nvPr>
        </p:nvGraphicFramePr>
        <p:xfrm>
          <a:off x="480768" y="1458651"/>
          <a:ext cx="4619551" cy="1265122"/>
        </p:xfrm>
        <a:graphic>
          <a:graphicData uri="http://schemas.openxmlformats.org/presentationml/2006/ole">
            <mc:AlternateContent xmlns:mc="http://schemas.openxmlformats.org/markup-compatibility/2006">
              <mc:Choice xmlns:v="urn:schemas-microsoft-com:vml" Requires="v">
                <p:oleObj name="Equation" r:id="rId3" imgW="3543300" imgH="965200" progId="Equation.DSMT4">
                  <p:embed/>
                </p:oleObj>
              </mc:Choice>
              <mc:Fallback>
                <p:oleObj name="Equation" r:id="rId3" imgW="3543300" imgH="9652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768" y="1458651"/>
                        <a:ext cx="4619551" cy="1265122"/>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544F4BCE-BFE9-40C3-B153-C8E6C53213AD}"/>
              </a:ext>
            </a:extLst>
          </p:cNvPr>
          <p:cNvGraphicFramePr>
            <a:graphicFrameLocks noChangeAspect="1"/>
          </p:cNvGraphicFramePr>
          <p:nvPr>
            <p:extLst>
              <p:ext uri="{D42A27DB-BD31-4B8C-83A1-F6EECF244321}">
                <p14:modId xmlns:p14="http://schemas.microsoft.com/office/powerpoint/2010/main" val="3991107599"/>
              </p:ext>
            </p:extLst>
          </p:nvPr>
        </p:nvGraphicFramePr>
        <p:xfrm>
          <a:off x="5891750" y="1656344"/>
          <a:ext cx="4258631" cy="398699"/>
        </p:xfrm>
        <a:graphic>
          <a:graphicData uri="http://schemas.openxmlformats.org/presentationml/2006/ole">
            <mc:AlternateContent xmlns:mc="http://schemas.openxmlformats.org/markup-compatibility/2006">
              <mc:Choice xmlns:v="urn:schemas-microsoft-com:vml" Requires="v">
                <p:oleObj name="Equation" r:id="rId5" imgW="3086100" imgH="279400" progId="Equation.DSMT4">
                  <p:embed/>
                </p:oleObj>
              </mc:Choice>
              <mc:Fallback>
                <p:oleObj name="Equation" r:id="rId5" imgW="3086100" imgH="2794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1750" y="1656344"/>
                        <a:ext cx="4258631" cy="398699"/>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AC65D2C1-F06E-4EC4-959F-C5237913BE13}"/>
              </a:ext>
            </a:extLst>
          </p:cNvPr>
          <p:cNvSpPr txBox="1"/>
          <p:nvPr/>
        </p:nvSpPr>
        <p:spPr>
          <a:xfrm flipH="1">
            <a:off x="5814920" y="935743"/>
            <a:ext cx="5487815" cy="584775"/>
          </a:xfrm>
          <a:prstGeom prst="rect">
            <a:avLst/>
          </a:prstGeom>
          <a:noFill/>
        </p:spPr>
        <p:txBody>
          <a:bodyPr wrap="square" rtlCol="0">
            <a:spAutoFit/>
          </a:bodyPr>
          <a:lstStyle/>
          <a:p>
            <a:r>
              <a:rPr lang="en-US" sz="1600"/>
              <a:t>And preservation of the metric would require the following commutation relations for the 4D matrix generators:</a:t>
            </a:r>
            <a:endParaRPr lang="en-US"/>
          </a:p>
        </p:txBody>
      </p:sp>
      <p:sp>
        <p:nvSpPr>
          <p:cNvPr id="21" name="TextBox 20">
            <a:extLst>
              <a:ext uri="{FF2B5EF4-FFF2-40B4-BE49-F238E27FC236}">
                <a16:creationId xmlns:a16="http://schemas.microsoft.com/office/drawing/2014/main" id="{19315820-4066-4827-B297-27736FC70759}"/>
              </a:ext>
            </a:extLst>
          </p:cNvPr>
          <p:cNvSpPr txBox="1"/>
          <p:nvPr/>
        </p:nvSpPr>
        <p:spPr>
          <a:xfrm flipH="1">
            <a:off x="5814917" y="2190869"/>
            <a:ext cx="3413921" cy="584775"/>
          </a:xfrm>
          <a:prstGeom prst="rect">
            <a:avLst/>
          </a:prstGeom>
          <a:noFill/>
        </p:spPr>
        <p:txBody>
          <a:bodyPr wrap="square" rtlCol="0">
            <a:spAutoFit/>
          </a:bodyPr>
          <a:lstStyle/>
          <a:p>
            <a:r>
              <a:rPr lang="en-US" sz="1600"/>
              <a:t>The tensor solution, which gives us the same K, S matrices as in CM file, is:</a:t>
            </a:r>
            <a:endParaRPr lang="en-US"/>
          </a:p>
        </p:txBody>
      </p:sp>
      <p:graphicFrame>
        <p:nvGraphicFramePr>
          <p:cNvPr id="12" name="Object 11">
            <a:extLst>
              <a:ext uri="{FF2B5EF4-FFF2-40B4-BE49-F238E27FC236}">
                <a16:creationId xmlns:a16="http://schemas.microsoft.com/office/drawing/2014/main" id="{CBF84168-C782-4B83-82A8-D8BA1A0CCC27}"/>
              </a:ext>
            </a:extLst>
          </p:cNvPr>
          <p:cNvGraphicFramePr>
            <a:graphicFrameLocks noChangeAspect="1"/>
          </p:cNvGraphicFramePr>
          <p:nvPr>
            <p:extLst>
              <p:ext uri="{D42A27DB-BD31-4B8C-83A1-F6EECF244321}">
                <p14:modId xmlns:p14="http://schemas.microsoft.com/office/powerpoint/2010/main" val="3587034865"/>
              </p:ext>
            </p:extLst>
          </p:nvPr>
        </p:nvGraphicFramePr>
        <p:xfrm>
          <a:off x="9546371" y="2222548"/>
          <a:ext cx="2164860" cy="715233"/>
        </p:xfrm>
        <a:graphic>
          <a:graphicData uri="http://schemas.openxmlformats.org/presentationml/2006/ole">
            <mc:AlternateContent xmlns:mc="http://schemas.openxmlformats.org/markup-compatibility/2006">
              <mc:Choice xmlns:v="urn:schemas-microsoft-com:vml" Requires="v">
                <p:oleObj name="Equation" r:id="rId7" imgW="1612800" imgH="533160" progId="Equation.DSMT4">
                  <p:embed/>
                </p:oleObj>
              </mc:Choice>
              <mc:Fallback>
                <p:oleObj name="Equation" r:id="rId7" imgW="1612800" imgH="533160" progId="Equation.DSMT4">
                  <p:embed/>
                  <p:pic>
                    <p:nvPicPr>
                      <p:cNvPr id="0" name="Object 6"/>
                      <p:cNvPicPr>
                        <a:picLocks noChangeAspect="1" noChangeArrowheads="1"/>
                      </p:cNvPicPr>
                      <p:nvPr/>
                    </p:nvPicPr>
                    <p:blipFill>
                      <a:blip r:embed="rId8"/>
                      <a:srcRect/>
                      <a:stretch>
                        <a:fillRect/>
                      </a:stretch>
                    </p:blipFill>
                    <p:spPr bwMode="auto">
                      <a:xfrm>
                        <a:off x="9546371" y="2222548"/>
                        <a:ext cx="2164860" cy="715233"/>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261884B3-271B-493B-B6EB-D7C52556AF22}"/>
              </a:ext>
            </a:extLst>
          </p:cNvPr>
          <p:cNvSpPr txBox="1"/>
          <p:nvPr/>
        </p:nvSpPr>
        <p:spPr>
          <a:xfrm>
            <a:off x="403263" y="928037"/>
            <a:ext cx="5141267" cy="338554"/>
          </a:xfrm>
          <a:prstGeom prst="rect">
            <a:avLst/>
          </a:prstGeom>
          <a:noFill/>
        </p:spPr>
        <p:txBody>
          <a:bodyPr wrap="square" rtlCol="0">
            <a:spAutoFit/>
          </a:bodyPr>
          <a:lstStyle/>
          <a:p>
            <a:r>
              <a:rPr lang="en-US" sz="1600"/>
              <a:t>So the Lorentz transformation for tensors can be written as:</a:t>
            </a:r>
            <a:endParaRPr lang="en-US"/>
          </a:p>
        </p:txBody>
      </p:sp>
      <p:graphicFrame>
        <p:nvGraphicFramePr>
          <p:cNvPr id="15" name="Object 14">
            <a:extLst>
              <a:ext uri="{FF2B5EF4-FFF2-40B4-BE49-F238E27FC236}">
                <a16:creationId xmlns:a16="http://schemas.microsoft.com/office/drawing/2014/main" id="{EC3664C8-D967-4145-A054-9FB4F2DCD720}"/>
              </a:ext>
            </a:extLst>
          </p:cNvPr>
          <p:cNvGraphicFramePr>
            <a:graphicFrameLocks noChangeAspect="1"/>
          </p:cNvGraphicFramePr>
          <p:nvPr>
            <p:extLst>
              <p:ext uri="{D42A27DB-BD31-4B8C-83A1-F6EECF244321}">
                <p14:modId xmlns:p14="http://schemas.microsoft.com/office/powerpoint/2010/main" val="247950130"/>
              </p:ext>
            </p:extLst>
          </p:nvPr>
        </p:nvGraphicFramePr>
        <p:xfrm>
          <a:off x="4455726" y="3689508"/>
          <a:ext cx="2331373" cy="358673"/>
        </p:xfrm>
        <a:graphic>
          <a:graphicData uri="http://schemas.openxmlformats.org/presentationml/2006/ole">
            <mc:AlternateContent xmlns:mc="http://schemas.openxmlformats.org/markup-compatibility/2006">
              <mc:Choice xmlns:v="urn:schemas-microsoft-com:vml" Requires="v">
                <p:oleObj name="Equation" r:id="rId9" imgW="1625400" imgH="253800" progId="Equation.DSMT4">
                  <p:embed/>
                </p:oleObj>
              </mc:Choice>
              <mc:Fallback>
                <p:oleObj name="Equation" r:id="rId9" imgW="1625400" imgH="253800" progId="Equation.DSMT4">
                  <p:embed/>
                  <p:pic>
                    <p:nvPicPr>
                      <p:cNvPr id="0" name="Object 11"/>
                      <p:cNvPicPr>
                        <a:picLocks noChangeAspect="1" noChangeArrowheads="1"/>
                      </p:cNvPicPr>
                      <p:nvPr/>
                    </p:nvPicPr>
                    <p:blipFill>
                      <a:blip r:embed="rId10"/>
                      <a:srcRect/>
                      <a:stretch>
                        <a:fillRect/>
                      </a:stretch>
                    </p:blipFill>
                    <p:spPr bwMode="auto">
                      <a:xfrm>
                        <a:off x="4455726" y="3689508"/>
                        <a:ext cx="2331373" cy="358673"/>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FF58AE44-E9B6-48A8-AAC5-D1145C6FC196}"/>
              </a:ext>
            </a:extLst>
          </p:cNvPr>
          <p:cNvGraphicFramePr>
            <a:graphicFrameLocks noChangeAspect="1"/>
          </p:cNvGraphicFramePr>
          <p:nvPr>
            <p:extLst>
              <p:ext uri="{D42A27DB-BD31-4B8C-83A1-F6EECF244321}">
                <p14:modId xmlns:p14="http://schemas.microsoft.com/office/powerpoint/2010/main" val="2839461733"/>
              </p:ext>
            </p:extLst>
          </p:nvPr>
        </p:nvGraphicFramePr>
        <p:xfrm>
          <a:off x="580616" y="4368653"/>
          <a:ext cx="3491764" cy="461427"/>
        </p:xfrm>
        <a:graphic>
          <a:graphicData uri="http://schemas.openxmlformats.org/presentationml/2006/ole">
            <mc:AlternateContent xmlns:mc="http://schemas.openxmlformats.org/markup-compatibility/2006">
              <mc:Choice xmlns:v="urn:schemas-microsoft-com:vml" Requires="v">
                <p:oleObj name="Equation" r:id="rId11" imgW="2603160" imgH="342720" progId="Equation.DSMT4">
                  <p:embed/>
                </p:oleObj>
              </mc:Choice>
              <mc:Fallback>
                <p:oleObj name="Equation" r:id="rId11" imgW="2603160" imgH="342720" progId="Equation.DSMT4">
                  <p:embed/>
                  <p:pic>
                    <p:nvPicPr>
                      <p:cNvPr id="5" name="Object 4">
                        <a:extLst>
                          <a:ext uri="{FF2B5EF4-FFF2-40B4-BE49-F238E27FC236}">
                            <a16:creationId xmlns:a16="http://schemas.microsoft.com/office/drawing/2014/main" id="{A9B9D9D9-83A5-4324-BAB7-30FC14E93153}"/>
                          </a:ext>
                        </a:extLst>
                      </p:cNvPr>
                      <p:cNvPicPr>
                        <a:picLocks noChangeAspect="1" noChangeArrowheads="1"/>
                      </p:cNvPicPr>
                      <p:nvPr/>
                    </p:nvPicPr>
                    <p:blipFill>
                      <a:blip r:embed="rId12"/>
                      <a:srcRect/>
                      <a:stretch>
                        <a:fillRect/>
                      </a:stretch>
                    </p:blipFill>
                    <p:spPr bwMode="auto">
                      <a:xfrm>
                        <a:off x="580616" y="4368653"/>
                        <a:ext cx="3491764" cy="461427"/>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5811BCF5-F6D4-4FA3-8556-636F12C4141F}"/>
              </a:ext>
            </a:extLst>
          </p:cNvPr>
          <p:cNvGraphicFramePr>
            <a:graphicFrameLocks noChangeAspect="1"/>
          </p:cNvGraphicFramePr>
          <p:nvPr>
            <p:extLst>
              <p:ext uri="{D42A27DB-BD31-4B8C-83A1-F6EECF244321}">
                <p14:modId xmlns:p14="http://schemas.microsoft.com/office/powerpoint/2010/main" val="2678150909"/>
              </p:ext>
            </p:extLst>
          </p:nvPr>
        </p:nvGraphicFramePr>
        <p:xfrm>
          <a:off x="7030553" y="4393828"/>
          <a:ext cx="3979862" cy="555625"/>
        </p:xfrm>
        <a:graphic>
          <a:graphicData uri="http://schemas.openxmlformats.org/presentationml/2006/ole">
            <mc:AlternateContent xmlns:mc="http://schemas.openxmlformats.org/markup-compatibility/2006">
              <mc:Choice xmlns:v="urn:schemas-microsoft-com:vml" Requires="v">
                <p:oleObj name="Equation" r:id="rId13" imgW="3060360" imgH="419040" progId="Equation.DSMT4">
                  <p:embed/>
                </p:oleObj>
              </mc:Choice>
              <mc:Fallback>
                <p:oleObj name="Equation" r:id="rId13" imgW="3060360" imgH="419040" progId="Equation.DSMT4">
                  <p:embed/>
                  <p:pic>
                    <p:nvPicPr>
                      <p:cNvPr id="0" name="Object 13"/>
                      <p:cNvPicPr>
                        <a:picLocks noChangeAspect="1" noChangeArrowheads="1"/>
                      </p:cNvPicPr>
                      <p:nvPr/>
                    </p:nvPicPr>
                    <p:blipFill>
                      <a:blip r:embed="rId14"/>
                      <a:srcRect/>
                      <a:stretch>
                        <a:fillRect/>
                      </a:stretch>
                    </p:blipFill>
                    <p:spPr bwMode="auto">
                      <a:xfrm>
                        <a:off x="7030553" y="4393828"/>
                        <a:ext cx="3979862" cy="55562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8" name="Ink 27">
                <a:extLst>
                  <a:ext uri="{FF2B5EF4-FFF2-40B4-BE49-F238E27FC236}">
                    <a16:creationId xmlns:a16="http://schemas.microsoft.com/office/drawing/2014/main" id="{05A8237F-0A0C-4A1C-B129-A6516889E9F1}"/>
                  </a:ext>
                </a:extLst>
              </p14:cNvPr>
              <p14:cNvContentPartPr/>
              <p14:nvPr/>
            </p14:nvContentPartPr>
            <p14:xfrm>
              <a:off x="6335964" y="4112725"/>
              <a:ext cx="2684520" cy="293400"/>
            </p14:xfrm>
          </p:contentPart>
        </mc:Choice>
        <mc:Fallback xmlns="">
          <p:pic>
            <p:nvPicPr>
              <p:cNvPr id="28" name="Ink 27">
                <a:extLst>
                  <a:ext uri="{FF2B5EF4-FFF2-40B4-BE49-F238E27FC236}">
                    <a16:creationId xmlns:a16="http://schemas.microsoft.com/office/drawing/2014/main" id="{05A8237F-0A0C-4A1C-B129-A6516889E9F1}"/>
                  </a:ext>
                </a:extLst>
              </p:cNvPr>
              <p:cNvPicPr/>
              <p:nvPr/>
            </p:nvPicPr>
            <p:blipFill>
              <a:blip r:embed="rId16"/>
              <a:stretch>
                <a:fillRect/>
              </a:stretch>
            </p:blipFill>
            <p:spPr>
              <a:xfrm>
                <a:off x="6326964" y="4103725"/>
                <a:ext cx="2702160" cy="3110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0" name="Ink 29">
                <a:extLst>
                  <a:ext uri="{FF2B5EF4-FFF2-40B4-BE49-F238E27FC236}">
                    <a16:creationId xmlns:a16="http://schemas.microsoft.com/office/drawing/2014/main" id="{76E66C71-4FA8-4184-9299-EADE2173DB98}"/>
                  </a:ext>
                </a:extLst>
              </p14:cNvPr>
              <p14:cNvContentPartPr/>
              <p14:nvPr/>
            </p14:nvContentPartPr>
            <p14:xfrm>
              <a:off x="2500060" y="4088468"/>
              <a:ext cx="3259800" cy="205200"/>
            </p14:xfrm>
          </p:contentPart>
        </mc:Choice>
        <mc:Fallback xmlns="">
          <p:pic>
            <p:nvPicPr>
              <p:cNvPr id="30" name="Ink 29">
                <a:extLst>
                  <a:ext uri="{FF2B5EF4-FFF2-40B4-BE49-F238E27FC236}">
                    <a16:creationId xmlns:a16="http://schemas.microsoft.com/office/drawing/2014/main" id="{76E66C71-4FA8-4184-9299-EADE2173DB98}"/>
                  </a:ext>
                </a:extLst>
              </p:cNvPr>
              <p:cNvPicPr/>
              <p:nvPr/>
            </p:nvPicPr>
            <p:blipFill>
              <a:blip r:embed="rId18"/>
              <a:stretch>
                <a:fillRect/>
              </a:stretch>
            </p:blipFill>
            <p:spPr>
              <a:xfrm>
                <a:off x="2491060" y="4079468"/>
                <a:ext cx="3277440" cy="222840"/>
              </a:xfrm>
              <a:prstGeom prst="rect">
                <a:avLst/>
              </a:prstGeom>
            </p:spPr>
          </p:pic>
        </mc:Fallback>
      </mc:AlternateContent>
      <p:graphicFrame>
        <p:nvGraphicFramePr>
          <p:cNvPr id="40" name="Object 39">
            <a:extLst>
              <a:ext uri="{FF2B5EF4-FFF2-40B4-BE49-F238E27FC236}">
                <a16:creationId xmlns:a16="http://schemas.microsoft.com/office/drawing/2014/main" id="{6DC9372D-9CC5-4B92-BDDF-A82CFFF99524}"/>
              </a:ext>
            </a:extLst>
          </p:cNvPr>
          <p:cNvGraphicFramePr>
            <a:graphicFrameLocks noChangeAspect="1"/>
          </p:cNvGraphicFramePr>
          <p:nvPr>
            <p:extLst>
              <p:ext uri="{D42A27DB-BD31-4B8C-83A1-F6EECF244321}">
                <p14:modId xmlns:p14="http://schemas.microsoft.com/office/powerpoint/2010/main" val="3549922967"/>
              </p:ext>
            </p:extLst>
          </p:nvPr>
        </p:nvGraphicFramePr>
        <p:xfrm>
          <a:off x="7063938" y="4998244"/>
          <a:ext cx="3791171" cy="924013"/>
        </p:xfrm>
        <a:graphic>
          <a:graphicData uri="http://schemas.openxmlformats.org/presentationml/2006/ole">
            <mc:AlternateContent xmlns:mc="http://schemas.openxmlformats.org/markup-compatibility/2006">
              <mc:Choice xmlns:v="urn:schemas-microsoft-com:vml" Requires="v">
                <p:oleObj name="Equation" r:id="rId19" imgW="2908080" imgH="711000" progId="Equation.DSMT4">
                  <p:embed/>
                </p:oleObj>
              </mc:Choice>
              <mc:Fallback>
                <p:oleObj name="Equation" r:id="rId19" imgW="2908080" imgH="711000" progId="Equation.DSMT4">
                  <p:embed/>
                  <p:pic>
                    <p:nvPicPr>
                      <p:cNvPr id="0" name="Object 21"/>
                      <p:cNvPicPr>
                        <a:picLocks noChangeAspect="1" noChangeArrowheads="1"/>
                      </p:cNvPicPr>
                      <p:nvPr/>
                    </p:nvPicPr>
                    <p:blipFill>
                      <a:blip r:embed="rId20"/>
                      <a:srcRect/>
                      <a:stretch>
                        <a:fillRect/>
                      </a:stretch>
                    </p:blipFill>
                    <p:spPr bwMode="auto">
                      <a:xfrm>
                        <a:off x="7063938" y="4998244"/>
                        <a:ext cx="3791171" cy="924013"/>
                      </a:xfrm>
                      <a:prstGeom prst="rect">
                        <a:avLst/>
                      </a:prstGeom>
                      <a:solidFill>
                        <a:srgbClr val="CCECFF"/>
                      </a:solidFill>
                    </p:spPr>
                  </p:pic>
                </p:oleObj>
              </mc:Fallback>
            </mc:AlternateContent>
          </a:graphicData>
        </a:graphic>
      </p:graphicFrame>
      <p:graphicFrame>
        <p:nvGraphicFramePr>
          <p:cNvPr id="42" name="Object 41">
            <a:extLst>
              <a:ext uri="{FF2B5EF4-FFF2-40B4-BE49-F238E27FC236}">
                <a16:creationId xmlns:a16="http://schemas.microsoft.com/office/drawing/2014/main" id="{94752A8E-5A31-498E-AA54-AB70F614CB02}"/>
              </a:ext>
            </a:extLst>
          </p:cNvPr>
          <p:cNvGraphicFramePr>
            <a:graphicFrameLocks noChangeAspect="1"/>
          </p:cNvGraphicFramePr>
          <p:nvPr>
            <p:extLst>
              <p:ext uri="{D42A27DB-BD31-4B8C-83A1-F6EECF244321}">
                <p14:modId xmlns:p14="http://schemas.microsoft.com/office/powerpoint/2010/main" val="3922442780"/>
              </p:ext>
            </p:extLst>
          </p:nvPr>
        </p:nvGraphicFramePr>
        <p:xfrm>
          <a:off x="552335" y="6359473"/>
          <a:ext cx="2860390" cy="332799"/>
        </p:xfrm>
        <a:graphic>
          <a:graphicData uri="http://schemas.openxmlformats.org/presentationml/2006/ole">
            <mc:AlternateContent xmlns:mc="http://schemas.openxmlformats.org/markup-compatibility/2006">
              <mc:Choice xmlns:v="urn:schemas-microsoft-com:vml" Requires="v">
                <p:oleObj name="Equation" r:id="rId21" imgW="2159000" imgH="254000" progId="Equation.DSMT4">
                  <p:embed/>
                </p:oleObj>
              </mc:Choice>
              <mc:Fallback>
                <p:oleObj name="Equation" r:id="rId21" imgW="2159000" imgH="254000" progId="Equation.DSMT4">
                  <p:embed/>
                  <p:pic>
                    <p:nvPicPr>
                      <p:cNvPr id="0" name="Object 2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52335" y="6359473"/>
                        <a:ext cx="2860390" cy="332799"/>
                      </a:xfrm>
                      <a:prstGeom prst="rect">
                        <a:avLst/>
                      </a:prstGeom>
                      <a:noFill/>
                    </p:spPr>
                  </p:pic>
                </p:oleObj>
              </mc:Fallback>
            </mc:AlternateContent>
          </a:graphicData>
        </a:graphic>
      </p:graphicFrame>
      <p:sp>
        <p:nvSpPr>
          <p:cNvPr id="43" name="TextBox 42">
            <a:extLst>
              <a:ext uri="{FF2B5EF4-FFF2-40B4-BE49-F238E27FC236}">
                <a16:creationId xmlns:a16="http://schemas.microsoft.com/office/drawing/2014/main" id="{69298197-4471-451B-AB2F-AB3FF5CAF447}"/>
              </a:ext>
            </a:extLst>
          </p:cNvPr>
          <p:cNvSpPr txBox="1"/>
          <p:nvPr/>
        </p:nvSpPr>
        <p:spPr>
          <a:xfrm>
            <a:off x="3213030" y="5922257"/>
            <a:ext cx="5093661" cy="338554"/>
          </a:xfrm>
          <a:prstGeom prst="rect">
            <a:avLst/>
          </a:prstGeom>
          <a:noFill/>
        </p:spPr>
        <p:txBody>
          <a:bodyPr wrap="square" rtlCol="0">
            <a:spAutoFit/>
          </a:bodyPr>
          <a:lstStyle/>
          <a:p>
            <a:r>
              <a:rPr lang="en-US" sz="1600"/>
              <a:t>Naturally, tensor sets of operators transform as tensors:</a:t>
            </a:r>
          </a:p>
        </p:txBody>
      </p:sp>
      <p:graphicFrame>
        <p:nvGraphicFramePr>
          <p:cNvPr id="45" name="Object 44">
            <a:extLst>
              <a:ext uri="{FF2B5EF4-FFF2-40B4-BE49-F238E27FC236}">
                <a16:creationId xmlns:a16="http://schemas.microsoft.com/office/drawing/2014/main" id="{CFC02FAC-5D9C-4760-B760-B5E71DF40CEB}"/>
              </a:ext>
            </a:extLst>
          </p:cNvPr>
          <p:cNvGraphicFramePr>
            <a:graphicFrameLocks noChangeAspect="1"/>
          </p:cNvGraphicFramePr>
          <p:nvPr>
            <p:extLst>
              <p:ext uri="{D42A27DB-BD31-4B8C-83A1-F6EECF244321}">
                <p14:modId xmlns:p14="http://schemas.microsoft.com/office/powerpoint/2010/main" val="1109977490"/>
              </p:ext>
            </p:extLst>
          </p:nvPr>
        </p:nvGraphicFramePr>
        <p:xfrm>
          <a:off x="7023564" y="6340017"/>
          <a:ext cx="2860390" cy="338787"/>
        </p:xfrm>
        <a:graphic>
          <a:graphicData uri="http://schemas.openxmlformats.org/presentationml/2006/ole">
            <mc:AlternateContent xmlns:mc="http://schemas.openxmlformats.org/markup-compatibility/2006">
              <mc:Choice xmlns:v="urn:schemas-microsoft-com:vml" Requires="v">
                <p:oleObj name="Equation" r:id="rId23" imgW="2120900" imgH="254000" progId="Equation.DSMT4">
                  <p:embed/>
                </p:oleObj>
              </mc:Choice>
              <mc:Fallback>
                <p:oleObj name="Equation" r:id="rId23" imgW="2120900" imgH="254000" progId="Equation.DSMT4">
                  <p:embed/>
                  <p:pic>
                    <p:nvPicPr>
                      <p:cNvPr id="0" name="Object 3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023564" y="6340017"/>
                        <a:ext cx="2860390" cy="338787"/>
                      </a:xfrm>
                      <a:prstGeom prst="rect">
                        <a:avLst/>
                      </a:prstGeom>
                      <a:noFill/>
                    </p:spPr>
                  </p:pic>
                </p:oleObj>
              </mc:Fallback>
            </mc:AlternateContent>
          </a:graphicData>
        </a:graphic>
      </p:graphicFrame>
    </p:spTree>
    <p:extLst>
      <p:ext uri="{BB962C8B-B14F-4D97-AF65-F5344CB8AC3E}">
        <p14:creationId xmlns:p14="http://schemas.microsoft.com/office/powerpoint/2010/main" val="2621794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5C2FF-E5DF-FE52-E29F-15417AC6BF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CB5175-6905-B134-0E3A-DA147BF6FA06}"/>
              </a:ext>
            </a:extLst>
          </p:cNvPr>
          <p:cNvSpPr>
            <a:spLocks noGrp="1"/>
          </p:cNvSpPr>
          <p:nvPr>
            <p:ph type="ctrTitle"/>
          </p:nvPr>
        </p:nvSpPr>
        <p:spPr>
          <a:xfrm>
            <a:off x="3982672" y="159173"/>
            <a:ext cx="4324019" cy="546181"/>
          </a:xfrm>
        </p:spPr>
        <p:txBody>
          <a:bodyPr>
            <a:normAutofit fontScale="90000"/>
          </a:bodyPr>
          <a:lstStyle/>
          <a:p>
            <a:r>
              <a:rPr lang="en-US" sz="3600" b="1" u="sng">
                <a:latin typeface="+mn-lt"/>
              </a:rPr>
              <a:t>Lorentz Invariance</a:t>
            </a:r>
            <a:endParaRPr lang="en-US" b="1" u="sng">
              <a:latin typeface="+mn-lt"/>
            </a:endParaRPr>
          </a:p>
        </p:txBody>
      </p:sp>
      <p:sp>
        <p:nvSpPr>
          <p:cNvPr id="31" name="Rectangle 12">
            <a:extLst>
              <a:ext uri="{FF2B5EF4-FFF2-40B4-BE49-F238E27FC236}">
                <a16:creationId xmlns:a16="http://schemas.microsoft.com/office/drawing/2014/main" id="{6964BDEC-BFA8-C89E-2C9A-94743E82494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CCACF502-3665-C09D-4254-77B7257E2B96}"/>
              </a:ext>
            </a:extLst>
          </p:cNvPr>
          <p:cNvGraphicFramePr>
            <a:graphicFrameLocks noChangeAspect="1"/>
          </p:cNvGraphicFramePr>
          <p:nvPr>
            <p:extLst>
              <p:ext uri="{D42A27DB-BD31-4B8C-83A1-F6EECF244321}">
                <p14:modId xmlns:p14="http://schemas.microsoft.com/office/powerpoint/2010/main" val="993761425"/>
              </p:ext>
            </p:extLst>
          </p:nvPr>
        </p:nvGraphicFramePr>
        <p:xfrm>
          <a:off x="447040" y="1474264"/>
          <a:ext cx="1584960" cy="396240"/>
        </p:xfrm>
        <a:graphic>
          <a:graphicData uri="http://schemas.openxmlformats.org/presentationml/2006/ole">
            <mc:AlternateContent xmlns:mc="http://schemas.openxmlformats.org/markup-compatibility/2006">
              <mc:Choice xmlns:v="urn:schemas-microsoft-com:vml" Requires="v">
                <p:oleObj name="Equation" r:id="rId3" imgW="1218671" imgH="266584" progId="Equation.DSMT4">
                  <p:embed/>
                </p:oleObj>
              </mc:Choice>
              <mc:Fallback>
                <p:oleObj name="Equation" r:id="rId3" imgW="1218671" imgH="266584"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040" y="1474264"/>
                        <a:ext cx="1584960" cy="396240"/>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146E385E-1412-79F5-32D0-8A19C46ED697}"/>
              </a:ext>
            </a:extLst>
          </p:cNvPr>
          <p:cNvSpPr txBox="1"/>
          <p:nvPr/>
        </p:nvSpPr>
        <p:spPr>
          <a:xfrm>
            <a:off x="320931" y="985520"/>
            <a:ext cx="7823200" cy="338554"/>
          </a:xfrm>
          <a:prstGeom prst="rect">
            <a:avLst/>
          </a:prstGeom>
          <a:noFill/>
        </p:spPr>
        <p:txBody>
          <a:bodyPr wrap="square" rtlCol="0">
            <a:spAutoFit/>
          </a:bodyPr>
          <a:lstStyle/>
          <a:p>
            <a:r>
              <a:rPr lang="en-US" sz="1600"/>
              <a:t>So now we want to demonstrate that the Dirac equation is Lorentz invariant.</a:t>
            </a:r>
          </a:p>
        </p:txBody>
      </p:sp>
      <p:sp>
        <p:nvSpPr>
          <p:cNvPr id="10" name="TextBox 9">
            <a:extLst>
              <a:ext uri="{FF2B5EF4-FFF2-40B4-BE49-F238E27FC236}">
                <a16:creationId xmlns:a16="http://schemas.microsoft.com/office/drawing/2014/main" id="{F39974E0-6093-5E91-3FED-084243F2E619}"/>
              </a:ext>
            </a:extLst>
          </p:cNvPr>
          <p:cNvSpPr txBox="1"/>
          <p:nvPr/>
        </p:nvSpPr>
        <p:spPr>
          <a:xfrm>
            <a:off x="320930" y="2103119"/>
            <a:ext cx="11017629" cy="584775"/>
          </a:xfrm>
          <a:prstGeom prst="rect">
            <a:avLst/>
          </a:prstGeom>
          <a:noFill/>
        </p:spPr>
        <p:txBody>
          <a:bodyPr wrap="square" rtlCol="0">
            <a:spAutoFit/>
          </a:bodyPr>
          <a:lstStyle/>
          <a:p>
            <a:r>
              <a:rPr lang="en-US" sz="1600"/>
              <a:t>So now we want to demonstrate that the Dirac equation is Lorentz invariant.  Let’s change to reference frame moving backwards at rate β and θ.  Then we have: </a:t>
            </a:r>
            <a:endParaRPr lang="en-US"/>
          </a:p>
        </p:txBody>
      </p:sp>
      <p:graphicFrame>
        <p:nvGraphicFramePr>
          <p:cNvPr id="14" name="Object 13">
            <a:extLst>
              <a:ext uri="{FF2B5EF4-FFF2-40B4-BE49-F238E27FC236}">
                <a16:creationId xmlns:a16="http://schemas.microsoft.com/office/drawing/2014/main" id="{74F55F26-67F4-4DB9-1D2E-6C799D364C4E}"/>
              </a:ext>
            </a:extLst>
          </p:cNvPr>
          <p:cNvGraphicFramePr>
            <a:graphicFrameLocks noChangeAspect="1"/>
          </p:cNvGraphicFramePr>
          <p:nvPr>
            <p:extLst>
              <p:ext uri="{D42A27DB-BD31-4B8C-83A1-F6EECF244321}">
                <p14:modId xmlns:p14="http://schemas.microsoft.com/office/powerpoint/2010/main" val="1758670065"/>
              </p:ext>
            </p:extLst>
          </p:nvPr>
        </p:nvGraphicFramePr>
        <p:xfrm>
          <a:off x="447040" y="2861372"/>
          <a:ext cx="6421120" cy="3117002"/>
        </p:xfrm>
        <a:graphic>
          <a:graphicData uri="http://schemas.openxmlformats.org/presentationml/2006/ole">
            <mc:AlternateContent xmlns:mc="http://schemas.openxmlformats.org/markup-compatibility/2006">
              <mc:Choice xmlns:v="urn:schemas-microsoft-com:vml" Requires="v">
                <p:oleObj name="Equation" r:id="rId5" imgW="4303247" imgH="2088830" progId="Equation.DSMT4">
                  <p:embed/>
                </p:oleObj>
              </mc:Choice>
              <mc:Fallback>
                <p:oleObj name="Equation" r:id="rId5" imgW="4303247" imgH="2088830" progId="Equation.DSMT4">
                  <p:embed/>
                  <p:pic>
                    <p:nvPicPr>
                      <p:cNvPr id="0" name=""/>
                      <p:cNvPicPr/>
                      <p:nvPr/>
                    </p:nvPicPr>
                    <p:blipFill>
                      <a:blip r:embed="rId6"/>
                      <a:stretch>
                        <a:fillRect/>
                      </a:stretch>
                    </p:blipFill>
                    <p:spPr>
                      <a:xfrm>
                        <a:off x="447040" y="2861372"/>
                        <a:ext cx="6421120" cy="3117002"/>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6476C748-7998-C3AA-BAA9-CCB10D01CD96}"/>
              </a:ext>
            </a:extLst>
          </p:cNvPr>
          <p:cNvSpPr txBox="1"/>
          <p:nvPr/>
        </p:nvSpPr>
        <p:spPr>
          <a:xfrm>
            <a:off x="320930" y="6151852"/>
            <a:ext cx="10820400" cy="584775"/>
          </a:xfrm>
          <a:prstGeom prst="rect">
            <a:avLst/>
          </a:prstGeom>
          <a:noFill/>
        </p:spPr>
        <p:txBody>
          <a:bodyPr wrap="square">
            <a:spAutoFit/>
          </a:bodyPr>
          <a:lstStyle/>
          <a:p>
            <a:pPr marL="0" marR="0">
              <a:buNone/>
            </a:pP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The key thing to note is that unless </a:t>
            </a:r>
            <a:r>
              <a:rPr lang="en-US" sz="1600">
                <a:solidFill>
                  <a:srgbClr val="0000FF"/>
                </a:solidFill>
                <a:effectLst/>
                <a:latin typeface="Calibri" panose="020F0502020204030204" pitchFamily="34" charset="0"/>
                <a:ea typeface="Calibri" panose="020F0502020204030204" pitchFamily="34" charset="0"/>
                <a:cs typeface="Calibri" panose="020F0502020204030204" pitchFamily="34" charset="0"/>
              </a:rPr>
              <a:t>γ</a:t>
            </a:r>
            <a:r>
              <a:rPr lang="en-US" sz="1600" baseline="30000">
                <a:solidFill>
                  <a:srgbClr val="0000FF"/>
                </a:solidFill>
                <a:effectLst/>
                <a:latin typeface="Calibri" panose="020F0502020204030204" pitchFamily="34" charset="0"/>
                <a:ea typeface="Calibri" panose="020F0502020204030204" pitchFamily="34" charset="0"/>
                <a:cs typeface="Calibri" panose="020F0502020204030204" pitchFamily="34" charset="0"/>
              </a:rPr>
              <a:t>μ</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transforms as a tensor, the equation won’t be invariant, basically, because then the combination </a:t>
            </a:r>
            <a:r>
              <a:rPr lang="en-US" sz="1600">
                <a:solidFill>
                  <a:srgbClr val="0000FF"/>
                </a:solidFill>
                <a:effectLst/>
                <a:latin typeface="Calibri" panose="020F0502020204030204" pitchFamily="34" charset="0"/>
                <a:ea typeface="Calibri" panose="020F0502020204030204" pitchFamily="34" charset="0"/>
                <a:cs typeface="Calibri" panose="020F0502020204030204" pitchFamily="34" charset="0"/>
              </a:rPr>
              <a:t>γ</a:t>
            </a:r>
            <a:r>
              <a:rPr lang="en-US" sz="1600" baseline="30000">
                <a:solidFill>
                  <a:srgbClr val="0000FF"/>
                </a:solidFill>
                <a:effectLst/>
                <a:latin typeface="Calibri" panose="020F0502020204030204" pitchFamily="34" charset="0"/>
                <a:ea typeface="Calibri" panose="020F0502020204030204" pitchFamily="34" charset="0"/>
                <a:cs typeface="Calibri" panose="020F0502020204030204" pitchFamily="34" charset="0"/>
              </a:rPr>
              <a:t>μ</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t>
            </a:r>
            <a:r>
              <a:rPr lang="en-US" sz="1600" baseline="-25000">
                <a:solidFill>
                  <a:srgbClr val="0000FF"/>
                </a:solidFill>
                <a:effectLst/>
                <a:latin typeface="Calibri" panose="020F0502020204030204" pitchFamily="34" charset="0"/>
                <a:ea typeface="Calibri" panose="020F0502020204030204" pitchFamily="34" charset="0"/>
                <a:cs typeface="Calibri" panose="020F0502020204030204" pitchFamily="34" charset="0"/>
              </a:rPr>
              <a:t>μ</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won’t be a scalar.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1507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3309960" y="152413"/>
            <a:ext cx="5838334" cy="546181"/>
          </a:xfrm>
        </p:spPr>
        <p:txBody>
          <a:bodyPr>
            <a:normAutofit fontScale="90000"/>
          </a:bodyPr>
          <a:lstStyle/>
          <a:p>
            <a:r>
              <a:rPr lang="en-US" sz="3600" b="1" u="sng">
                <a:latin typeface="+mn-lt"/>
              </a:rPr>
              <a:t>Angular Momentum</a:t>
            </a:r>
            <a:endParaRPr lang="en-US" b="1" u="sng">
              <a:latin typeface="+mn-lt"/>
            </a:endParaRPr>
          </a:p>
        </p:txBody>
      </p:sp>
      <p:sp>
        <p:nvSpPr>
          <p:cNvPr id="4" name="TextBox 3">
            <a:extLst>
              <a:ext uri="{FF2B5EF4-FFF2-40B4-BE49-F238E27FC236}">
                <a16:creationId xmlns:a16="http://schemas.microsoft.com/office/drawing/2014/main" id="{884F078B-6C6A-4BB8-AFB3-F00FB453EFEC}"/>
              </a:ext>
            </a:extLst>
          </p:cNvPr>
          <p:cNvSpPr txBox="1"/>
          <p:nvPr/>
        </p:nvSpPr>
        <p:spPr>
          <a:xfrm>
            <a:off x="622169" y="952110"/>
            <a:ext cx="4656841" cy="338554"/>
          </a:xfrm>
          <a:prstGeom prst="rect">
            <a:avLst/>
          </a:prstGeom>
          <a:noFill/>
        </p:spPr>
        <p:txBody>
          <a:bodyPr wrap="square" rtlCol="0">
            <a:spAutoFit/>
          </a:bodyPr>
          <a:lstStyle/>
          <a:p>
            <a:r>
              <a:rPr lang="en-US" sz="1600"/>
              <a:t>Consider the total angular momentum operator:</a:t>
            </a:r>
          </a:p>
        </p:txBody>
      </p:sp>
      <p:sp>
        <p:nvSpPr>
          <p:cNvPr id="3" name="Rectangle 2">
            <a:extLst>
              <a:ext uri="{FF2B5EF4-FFF2-40B4-BE49-F238E27FC236}">
                <a16:creationId xmlns:a16="http://schemas.microsoft.com/office/drawing/2014/main" id="{9027C9BA-F343-4723-8397-4978321C32F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6A7CCD91-3B9B-4B7F-8EA8-6C625F9BF7F1}"/>
              </a:ext>
            </a:extLst>
          </p:cNvPr>
          <p:cNvGraphicFramePr>
            <a:graphicFrameLocks noChangeAspect="1"/>
          </p:cNvGraphicFramePr>
          <p:nvPr>
            <p:extLst>
              <p:ext uri="{D42A27DB-BD31-4B8C-83A1-F6EECF244321}">
                <p14:modId xmlns:p14="http://schemas.microsoft.com/office/powerpoint/2010/main" val="4014543499"/>
              </p:ext>
            </p:extLst>
          </p:nvPr>
        </p:nvGraphicFramePr>
        <p:xfrm>
          <a:off x="730266" y="1427510"/>
          <a:ext cx="3325279" cy="674668"/>
        </p:xfrm>
        <a:graphic>
          <a:graphicData uri="http://schemas.openxmlformats.org/presentationml/2006/ole">
            <mc:AlternateContent xmlns:mc="http://schemas.openxmlformats.org/markup-compatibility/2006">
              <mc:Choice xmlns:v="urn:schemas-microsoft-com:vml" Requires="v">
                <p:oleObj name="Equation" r:id="rId3" imgW="2247840" imgH="457200" progId="Equation.DSMT4">
                  <p:embed/>
                </p:oleObj>
              </mc:Choice>
              <mc:Fallback>
                <p:oleObj name="Equation" r:id="rId3" imgW="2247840" imgH="457200" progId="Equation.DSMT4">
                  <p:embed/>
                  <p:pic>
                    <p:nvPicPr>
                      <p:cNvPr id="5" name="Object 4">
                        <a:extLst>
                          <a:ext uri="{FF2B5EF4-FFF2-40B4-BE49-F238E27FC236}">
                            <a16:creationId xmlns:a16="http://schemas.microsoft.com/office/drawing/2014/main" id="{6A7CCD91-3B9B-4B7F-8EA8-6C625F9BF7F1}"/>
                          </a:ext>
                        </a:extLst>
                      </p:cNvPr>
                      <p:cNvPicPr>
                        <a:picLocks noChangeAspect="1" noChangeArrowheads="1"/>
                      </p:cNvPicPr>
                      <p:nvPr/>
                    </p:nvPicPr>
                    <p:blipFill>
                      <a:blip r:embed="rId4"/>
                      <a:srcRect/>
                      <a:stretch>
                        <a:fillRect/>
                      </a:stretch>
                    </p:blipFill>
                    <p:spPr bwMode="auto">
                      <a:xfrm>
                        <a:off x="730266" y="1427510"/>
                        <a:ext cx="3325279" cy="67466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CD666A4C-E59F-43D3-860F-D82C627B7D41}"/>
              </a:ext>
            </a:extLst>
          </p:cNvPr>
          <p:cNvSpPr txBox="1"/>
          <p:nvPr/>
        </p:nvSpPr>
        <p:spPr>
          <a:xfrm>
            <a:off x="622169" y="2270899"/>
            <a:ext cx="7607431" cy="830997"/>
          </a:xfrm>
          <a:prstGeom prst="rect">
            <a:avLst/>
          </a:prstGeom>
          <a:noFill/>
        </p:spPr>
        <p:txBody>
          <a:bodyPr wrap="square" rtlCol="0">
            <a:spAutoFit/>
          </a:bodyPr>
          <a:lstStyle/>
          <a:p>
            <a:r>
              <a:rPr lang="en-US" sz="1600"/>
              <a:t>For a radially symmetric H, turns out that neither </a:t>
            </a:r>
            <a:r>
              <a:rPr lang="en-US" sz="1600" b="1"/>
              <a:t>L</a:t>
            </a:r>
            <a:r>
              <a:rPr lang="en-US" sz="1600"/>
              <a:t> nor </a:t>
            </a:r>
            <a:r>
              <a:rPr lang="en-US" sz="1600" b="1"/>
              <a:t>S</a:t>
            </a:r>
            <a:r>
              <a:rPr lang="en-US" sz="1600"/>
              <a:t> commute with H, but </a:t>
            </a:r>
            <a:r>
              <a:rPr lang="en-US" sz="1600" b="1"/>
              <a:t>J</a:t>
            </a:r>
            <a:r>
              <a:rPr lang="en-US" sz="1600"/>
              <a:t> does, which is another indication that it is really </a:t>
            </a:r>
            <a:r>
              <a:rPr lang="en-US" sz="1600" b="1"/>
              <a:t>J</a:t>
            </a:r>
            <a:r>
              <a:rPr lang="en-US" sz="1600"/>
              <a:t> which is the fundamental quantity, that </a:t>
            </a:r>
            <a:r>
              <a:rPr lang="en-US" sz="1600" b="1"/>
              <a:t>L</a:t>
            </a:r>
            <a:r>
              <a:rPr lang="en-US" sz="1600"/>
              <a:t> and </a:t>
            </a:r>
            <a:r>
              <a:rPr lang="en-US" sz="1600" b="1"/>
              <a:t>S</a:t>
            </a:r>
            <a:r>
              <a:rPr lang="en-US" sz="1600"/>
              <a:t> are just relativistic aspects of the same fundamental thing.</a:t>
            </a:r>
          </a:p>
        </p:txBody>
      </p:sp>
    </p:spTree>
    <p:extLst>
      <p:ext uri="{BB962C8B-B14F-4D97-AF65-F5344CB8AC3E}">
        <p14:creationId xmlns:p14="http://schemas.microsoft.com/office/powerpoint/2010/main" val="3895760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4CA8-E293-4673-9BF6-735ADA3B448D}"/>
              </a:ext>
            </a:extLst>
          </p:cNvPr>
          <p:cNvSpPr>
            <a:spLocks noGrp="1"/>
          </p:cNvSpPr>
          <p:nvPr>
            <p:ph type="ctrTitle"/>
          </p:nvPr>
        </p:nvSpPr>
        <p:spPr>
          <a:xfrm>
            <a:off x="1524000" y="170891"/>
            <a:ext cx="9144000" cy="546181"/>
          </a:xfrm>
        </p:spPr>
        <p:txBody>
          <a:bodyPr>
            <a:normAutofit fontScale="90000"/>
          </a:bodyPr>
          <a:lstStyle/>
          <a:p>
            <a:r>
              <a:rPr lang="en-US" sz="3600" b="1" u="sng">
                <a:latin typeface="+mn-lt"/>
              </a:rPr>
              <a:t>Free Particle Solutions</a:t>
            </a:r>
            <a:endParaRPr lang="en-US" b="1" u="sng">
              <a:latin typeface="+mn-lt"/>
            </a:endParaRPr>
          </a:p>
        </p:txBody>
      </p:sp>
      <p:sp>
        <p:nvSpPr>
          <p:cNvPr id="8" name="TextBox 7">
            <a:extLst>
              <a:ext uri="{FF2B5EF4-FFF2-40B4-BE49-F238E27FC236}">
                <a16:creationId xmlns:a16="http://schemas.microsoft.com/office/drawing/2014/main" id="{260EE64F-EECC-4EFD-956B-928ABE0829A8}"/>
              </a:ext>
            </a:extLst>
          </p:cNvPr>
          <p:cNvSpPr txBox="1"/>
          <p:nvPr/>
        </p:nvSpPr>
        <p:spPr>
          <a:xfrm>
            <a:off x="600174" y="868903"/>
            <a:ext cx="1473724" cy="338554"/>
          </a:xfrm>
          <a:prstGeom prst="rect">
            <a:avLst/>
          </a:prstGeom>
          <a:noFill/>
        </p:spPr>
        <p:txBody>
          <a:bodyPr wrap="square" rtlCol="0">
            <a:spAutoFit/>
          </a:bodyPr>
          <a:lstStyle/>
          <a:p>
            <a:r>
              <a:rPr lang="en-US" sz="1600"/>
              <a:t>Going back to:</a:t>
            </a:r>
          </a:p>
        </p:txBody>
      </p:sp>
      <p:graphicFrame>
        <p:nvGraphicFramePr>
          <p:cNvPr id="9" name="Object 8">
            <a:extLst>
              <a:ext uri="{FF2B5EF4-FFF2-40B4-BE49-F238E27FC236}">
                <a16:creationId xmlns:a16="http://schemas.microsoft.com/office/drawing/2014/main" id="{50E3B639-2645-4694-9052-26ACFD4B9AFE}"/>
              </a:ext>
            </a:extLst>
          </p:cNvPr>
          <p:cNvGraphicFramePr>
            <a:graphicFrameLocks noChangeAspect="1"/>
          </p:cNvGraphicFramePr>
          <p:nvPr>
            <p:extLst>
              <p:ext uri="{D42A27DB-BD31-4B8C-83A1-F6EECF244321}">
                <p14:modId xmlns:p14="http://schemas.microsoft.com/office/powerpoint/2010/main" val="3472516294"/>
              </p:ext>
            </p:extLst>
          </p:nvPr>
        </p:nvGraphicFramePr>
        <p:xfrm>
          <a:off x="684422" y="1409264"/>
          <a:ext cx="5668021" cy="529823"/>
        </p:xfrm>
        <a:graphic>
          <a:graphicData uri="http://schemas.openxmlformats.org/presentationml/2006/ole">
            <mc:AlternateContent xmlns:mc="http://schemas.openxmlformats.org/markup-compatibility/2006">
              <mc:Choice xmlns:v="urn:schemas-microsoft-com:vml" Requires="v">
                <p:oleObj name="Equation" r:id="rId3" imgW="4165560" imgH="393480" progId="Equation.DSMT4">
                  <p:embed/>
                </p:oleObj>
              </mc:Choice>
              <mc:Fallback>
                <p:oleObj name="Equation" r:id="rId3" imgW="4165560" imgH="393480" progId="Equation.DSMT4">
                  <p:embed/>
                  <p:pic>
                    <p:nvPicPr>
                      <p:cNvPr id="16" name="Object 15">
                        <a:extLst>
                          <a:ext uri="{FF2B5EF4-FFF2-40B4-BE49-F238E27FC236}">
                            <a16:creationId xmlns:a16="http://schemas.microsoft.com/office/drawing/2014/main" id="{68ED04E0-0F4F-4890-9CE5-0C29A808FA0F}"/>
                          </a:ext>
                        </a:extLst>
                      </p:cNvPr>
                      <p:cNvPicPr>
                        <a:picLocks noChangeAspect="1" noChangeArrowheads="1"/>
                      </p:cNvPicPr>
                      <p:nvPr/>
                    </p:nvPicPr>
                    <p:blipFill>
                      <a:blip r:embed="rId4"/>
                      <a:srcRect/>
                      <a:stretch>
                        <a:fillRect/>
                      </a:stretch>
                    </p:blipFill>
                    <p:spPr bwMode="auto">
                      <a:xfrm>
                        <a:off x="684422" y="1409264"/>
                        <a:ext cx="5668021" cy="529823"/>
                      </a:xfrm>
                      <a:prstGeom prst="rect">
                        <a:avLst/>
                      </a:prstGeom>
                      <a:solidFill>
                        <a:schemeClr val="accent5">
                          <a:lumMod val="20000"/>
                          <a:lumOff val="80000"/>
                        </a:schemeClr>
                      </a:solidFill>
                    </p:spPr>
                  </p:pic>
                </p:oleObj>
              </mc:Fallback>
            </mc:AlternateContent>
          </a:graphicData>
        </a:graphic>
      </p:graphicFrame>
      <p:graphicFrame>
        <p:nvGraphicFramePr>
          <p:cNvPr id="3" name="Object 2">
            <a:extLst>
              <a:ext uri="{FF2B5EF4-FFF2-40B4-BE49-F238E27FC236}">
                <a16:creationId xmlns:a16="http://schemas.microsoft.com/office/drawing/2014/main" id="{E16A47C9-F80B-F447-F483-13E26BAF938B}"/>
              </a:ext>
            </a:extLst>
          </p:cNvPr>
          <p:cNvGraphicFramePr>
            <a:graphicFrameLocks noChangeAspect="1"/>
          </p:cNvGraphicFramePr>
          <p:nvPr>
            <p:extLst>
              <p:ext uri="{D42A27DB-BD31-4B8C-83A1-F6EECF244321}">
                <p14:modId xmlns:p14="http://schemas.microsoft.com/office/powerpoint/2010/main" val="2290800257"/>
              </p:ext>
            </p:extLst>
          </p:nvPr>
        </p:nvGraphicFramePr>
        <p:xfrm>
          <a:off x="7353935" y="1285037"/>
          <a:ext cx="2505075" cy="654050"/>
        </p:xfrm>
        <a:graphic>
          <a:graphicData uri="http://schemas.openxmlformats.org/presentationml/2006/ole">
            <mc:AlternateContent xmlns:mc="http://schemas.openxmlformats.org/markup-compatibility/2006">
              <mc:Choice xmlns:v="urn:schemas-microsoft-com:vml" Requires="v">
                <p:oleObj name="Equation" r:id="rId5" imgW="1752480" imgH="457200" progId="Equation.DSMT4">
                  <p:embed/>
                </p:oleObj>
              </mc:Choice>
              <mc:Fallback>
                <p:oleObj name="Equation" r:id="rId5" imgW="1752480" imgH="457200" progId="Equation.DSMT4">
                  <p:embed/>
                  <p:pic>
                    <p:nvPicPr>
                      <p:cNvPr id="0" name=""/>
                      <p:cNvPicPr/>
                      <p:nvPr/>
                    </p:nvPicPr>
                    <p:blipFill>
                      <a:blip r:embed="rId6"/>
                      <a:stretch>
                        <a:fillRect/>
                      </a:stretch>
                    </p:blipFill>
                    <p:spPr>
                      <a:xfrm>
                        <a:off x="7353935" y="1285037"/>
                        <a:ext cx="2505075" cy="65405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4D8C2BB0-2971-DB32-1831-BA20BB429874}"/>
              </a:ext>
            </a:extLst>
          </p:cNvPr>
          <p:cNvGraphicFramePr>
            <a:graphicFrameLocks noChangeAspect="1"/>
          </p:cNvGraphicFramePr>
          <p:nvPr>
            <p:extLst>
              <p:ext uri="{D42A27DB-BD31-4B8C-83A1-F6EECF244321}">
                <p14:modId xmlns:p14="http://schemas.microsoft.com/office/powerpoint/2010/main" val="3610399916"/>
              </p:ext>
            </p:extLst>
          </p:nvPr>
        </p:nvGraphicFramePr>
        <p:xfrm>
          <a:off x="684422" y="2570575"/>
          <a:ext cx="1501469" cy="626700"/>
        </p:xfrm>
        <a:graphic>
          <a:graphicData uri="http://schemas.openxmlformats.org/presentationml/2006/ole">
            <mc:AlternateContent xmlns:mc="http://schemas.openxmlformats.org/markup-compatibility/2006">
              <mc:Choice xmlns:v="urn:schemas-microsoft-com:vml" Requires="v">
                <p:oleObj name="Equation" r:id="rId7" imgW="1094973" imgH="457855" progId="Equation.DSMT4">
                  <p:embed/>
                </p:oleObj>
              </mc:Choice>
              <mc:Fallback>
                <p:oleObj name="Equation" r:id="rId7" imgW="1094973" imgH="457855" progId="Equation.DSMT4">
                  <p:embed/>
                  <p:pic>
                    <p:nvPicPr>
                      <p:cNvPr id="0" name=""/>
                      <p:cNvPicPr/>
                      <p:nvPr/>
                    </p:nvPicPr>
                    <p:blipFill>
                      <a:blip r:embed="rId8"/>
                      <a:stretch>
                        <a:fillRect/>
                      </a:stretch>
                    </p:blipFill>
                    <p:spPr>
                      <a:xfrm>
                        <a:off x="684422" y="2570575"/>
                        <a:ext cx="1501469" cy="6267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12865829-081B-274E-C021-9B94784BC519}"/>
              </a:ext>
            </a:extLst>
          </p:cNvPr>
          <p:cNvSpPr txBox="1"/>
          <p:nvPr/>
        </p:nvSpPr>
        <p:spPr>
          <a:xfrm>
            <a:off x="600174" y="2117479"/>
            <a:ext cx="11378466" cy="338554"/>
          </a:xfrm>
          <a:prstGeom prst="rect">
            <a:avLst/>
          </a:prstGeom>
          <a:noFill/>
        </p:spPr>
        <p:txBody>
          <a:bodyPr wrap="square">
            <a:spAutoFit/>
          </a:bodyPr>
          <a:lstStyle/>
          <a:p>
            <a:r>
              <a:rPr lang="en-US" sz="1600"/>
              <a:t>Specializing to the free particle, we’ll assume an explicit 2D by 2D representation, since the alpha and beta matrices are block matrices.</a:t>
            </a:r>
          </a:p>
        </p:txBody>
      </p:sp>
      <p:graphicFrame>
        <p:nvGraphicFramePr>
          <p:cNvPr id="12" name="Object 11">
            <a:extLst>
              <a:ext uri="{FF2B5EF4-FFF2-40B4-BE49-F238E27FC236}">
                <a16:creationId xmlns:a16="http://schemas.microsoft.com/office/drawing/2014/main" id="{39F807C0-5CC8-A58E-56C6-E8A64F06E302}"/>
              </a:ext>
            </a:extLst>
          </p:cNvPr>
          <p:cNvGraphicFramePr>
            <a:graphicFrameLocks noChangeAspect="1"/>
          </p:cNvGraphicFramePr>
          <p:nvPr>
            <p:extLst>
              <p:ext uri="{D42A27DB-BD31-4B8C-83A1-F6EECF244321}">
                <p14:modId xmlns:p14="http://schemas.microsoft.com/office/powerpoint/2010/main" val="2333306596"/>
              </p:ext>
            </p:extLst>
          </p:nvPr>
        </p:nvGraphicFramePr>
        <p:xfrm>
          <a:off x="665683" y="3856440"/>
          <a:ext cx="3723437" cy="1293060"/>
        </p:xfrm>
        <a:graphic>
          <a:graphicData uri="http://schemas.openxmlformats.org/presentationml/2006/ole">
            <mc:AlternateContent xmlns:mc="http://schemas.openxmlformats.org/markup-compatibility/2006">
              <mc:Choice xmlns:v="urn:schemas-microsoft-com:vml" Requires="v">
                <p:oleObj name="Equation" r:id="rId9" imgW="2884784" imgH="1001514" progId="Equation.DSMT4">
                  <p:embed/>
                </p:oleObj>
              </mc:Choice>
              <mc:Fallback>
                <p:oleObj name="Equation" r:id="rId9" imgW="2884784" imgH="1001514" progId="Equation.DSMT4">
                  <p:embed/>
                  <p:pic>
                    <p:nvPicPr>
                      <p:cNvPr id="0" name=""/>
                      <p:cNvPicPr/>
                      <p:nvPr/>
                    </p:nvPicPr>
                    <p:blipFill>
                      <a:blip r:embed="rId10"/>
                      <a:stretch>
                        <a:fillRect/>
                      </a:stretch>
                    </p:blipFill>
                    <p:spPr>
                      <a:xfrm>
                        <a:off x="665683" y="3856440"/>
                        <a:ext cx="3723437" cy="129306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E22E28DC-CAB9-66CB-4755-15B298616A30}"/>
              </a:ext>
            </a:extLst>
          </p:cNvPr>
          <p:cNvSpPr txBox="1"/>
          <p:nvPr/>
        </p:nvSpPr>
        <p:spPr>
          <a:xfrm>
            <a:off x="600174" y="3347431"/>
            <a:ext cx="6929120" cy="338554"/>
          </a:xfrm>
          <a:prstGeom prst="rect">
            <a:avLst/>
          </a:prstGeom>
          <a:noFill/>
        </p:spPr>
        <p:txBody>
          <a:bodyPr wrap="square">
            <a:spAutoFit/>
          </a:bodyPr>
          <a:lstStyle/>
          <a:p>
            <a:r>
              <a:rPr lang="en-US" sz="1600"/>
              <a:t>We can attempt plane wave /spinor solutions of the free Dirac equation. </a:t>
            </a:r>
          </a:p>
        </p:txBody>
      </p:sp>
      <p:sp>
        <p:nvSpPr>
          <p:cNvPr id="14" name="TextBox 13">
            <a:extLst>
              <a:ext uri="{FF2B5EF4-FFF2-40B4-BE49-F238E27FC236}">
                <a16:creationId xmlns:a16="http://schemas.microsoft.com/office/drawing/2014/main" id="{795C05AD-637D-C4EF-7EB1-F0154BD972E3}"/>
              </a:ext>
            </a:extLst>
          </p:cNvPr>
          <p:cNvSpPr txBox="1"/>
          <p:nvPr/>
        </p:nvSpPr>
        <p:spPr>
          <a:xfrm>
            <a:off x="600174" y="5319955"/>
            <a:ext cx="10616466" cy="338554"/>
          </a:xfrm>
          <a:prstGeom prst="rect">
            <a:avLst/>
          </a:prstGeom>
          <a:noFill/>
        </p:spPr>
        <p:txBody>
          <a:bodyPr wrap="square">
            <a:spAutoFit/>
          </a:bodyPr>
          <a:lstStyle/>
          <a:p>
            <a:r>
              <a:rPr lang="en-US" sz="1600"/>
              <a:t>We can solve for </a:t>
            </a:r>
            <a:r>
              <a:rPr lang="el-GR" sz="1600"/>
              <a:t>Φ</a:t>
            </a:r>
            <a:r>
              <a:rPr lang="en-US" sz="1600"/>
              <a:t> and plug back into the </a:t>
            </a:r>
            <a:r>
              <a:rPr lang="el-GR" sz="1600"/>
              <a:t>χ</a:t>
            </a:r>
            <a:r>
              <a:rPr lang="en-US" sz="1600"/>
              <a:t> equation to get an equation solely in terms of </a:t>
            </a:r>
            <a:r>
              <a:rPr lang="el-GR" sz="1600"/>
              <a:t>χ</a:t>
            </a:r>
            <a:r>
              <a:rPr lang="en-US" sz="1600"/>
              <a:t>, and can also do vice versa.   </a:t>
            </a:r>
          </a:p>
        </p:txBody>
      </p:sp>
      <p:graphicFrame>
        <p:nvGraphicFramePr>
          <p:cNvPr id="15" name="Object 14">
            <a:extLst>
              <a:ext uri="{FF2B5EF4-FFF2-40B4-BE49-F238E27FC236}">
                <a16:creationId xmlns:a16="http://schemas.microsoft.com/office/drawing/2014/main" id="{49EB3794-971B-CE5C-9F10-92D02CB7A37A}"/>
              </a:ext>
            </a:extLst>
          </p:cNvPr>
          <p:cNvGraphicFramePr>
            <a:graphicFrameLocks noChangeAspect="1"/>
          </p:cNvGraphicFramePr>
          <p:nvPr>
            <p:extLst>
              <p:ext uri="{D42A27DB-BD31-4B8C-83A1-F6EECF244321}">
                <p14:modId xmlns:p14="http://schemas.microsoft.com/office/powerpoint/2010/main" val="3147475735"/>
              </p:ext>
            </p:extLst>
          </p:nvPr>
        </p:nvGraphicFramePr>
        <p:xfrm>
          <a:off x="698807" y="5930860"/>
          <a:ext cx="1276458" cy="541528"/>
        </p:xfrm>
        <a:graphic>
          <a:graphicData uri="http://schemas.openxmlformats.org/presentationml/2006/ole">
            <mc:AlternateContent xmlns:mc="http://schemas.openxmlformats.org/markup-compatibility/2006">
              <mc:Choice xmlns:v="urn:schemas-microsoft-com:vml" Requires="v">
                <p:oleObj name="Equation" r:id="rId11" imgW="942404" imgH="400533" progId="Equation.DSMT4">
                  <p:embed/>
                </p:oleObj>
              </mc:Choice>
              <mc:Fallback>
                <p:oleObj name="Equation" r:id="rId11" imgW="942404" imgH="400533" progId="Equation.DSMT4">
                  <p:embed/>
                  <p:pic>
                    <p:nvPicPr>
                      <p:cNvPr id="0" name=""/>
                      <p:cNvPicPr/>
                      <p:nvPr/>
                    </p:nvPicPr>
                    <p:blipFill>
                      <a:blip r:embed="rId12"/>
                      <a:stretch>
                        <a:fillRect/>
                      </a:stretch>
                    </p:blipFill>
                    <p:spPr>
                      <a:xfrm>
                        <a:off x="698807" y="5930860"/>
                        <a:ext cx="1276458" cy="541528"/>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6B53FDBF-B9DD-59CC-F1D1-9A8BB0F88C96}"/>
              </a:ext>
            </a:extLst>
          </p:cNvPr>
          <p:cNvGraphicFramePr>
            <a:graphicFrameLocks noChangeAspect="1"/>
          </p:cNvGraphicFramePr>
          <p:nvPr>
            <p:extLst>
              <p:ext uri="{D42A27DB-BD31-4B8C-83A1-F6EECF244321}">
                <p14:modId xmlns:p14="http://schemas.microsoft.com/office/powerpoint/2010/main" val="724878604"/>
              </p:ext>
            </p:extLst>
          </p:nvPr>
        </p:nvGraphicFramePr>
        <p:xfrm>
          <a:off x="2947402" y="6037123"/>
          <a:ext cx="2961005" cy="329001"/>
        </p:xfrm>
        <a:graphic>
          <a:graphicData uri="http://schemas.openxmlformats.org/presentationml/2006/ole">
            <mc:AlternateContent xmlns:mc="http://schemas.openxmlformats.org/markup-compatibility/2006">
              <mc:Choice xmlns:v="urn:schemas-microsoft-com:vml" Requires="v">
                <p:oleObj name="Equation" r:id="rId13" imgW="2057400" imgH="228600" progId="Equation.DSMT4">
                  <p:embed/>
                </p:oleObj>
              </mc:Choice>
              <mc:Fallback>
                <p:oleObj name="Equation" r:id="rId13" imgW="2057400" imgH="228600" progId="Equation.DSMT4">
                  <p:embed/>
                  <p:pic>
                    <p:nvPicPr>
                      <p:cNvPr id="0" name=""/>
                      <p:cNvPicPr/>
                      <p:nvPr/>
                    </p:nvPicPr>
                    <p:blipFill>
                      <a:blip r:embed="rId14"/>
                      <a:stretch>
                        <a:fillRect/>
                      </a:stretch>
                    </p:blipFill>
                    <p:spPr>
                      <a:xfrm>
                        <a:off x="2947402" y="6037123"/>
                        <a:ext cx="2961005" cy="32900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585304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710AD-B8AE-64C0-55B6-07A6C2C251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CBA48A-765A-0A88-0AF0-570606B51DFE}"/>
              </a:ext>
            </a:extLst>
          </p:cNvPr>
          <p:cNvSpPr>
            <a:spLocks noGrp="1"/>
          </p:cNvSpPr>
          <p:nvPr>
            <p:ph type="ctrTitle"/>
          </p:nvPr>
        </p:nvSpPr>
        <p:spPr>
          <a:xfrm>
            <a:off x="1524000" y="170891"/>
            <a:ext cx="9144000" cy="546181"/>
          </a:xfrm>
        </p:spPr>
        <p:txBody>
          <a:bodyPr>
            <a:normAutofit fontScale="90000"/>
          </a:bodyPr>
          <a:lstStyle/>
          <a:p>
            <a:r>
              <a:rPr lang="en-US" sz="3600" b="1" u="sng">
                <a:latin typeface="+mn-lt"/>
              </a:rPr>
              <a:t>Free Particle Solutions</a:t>
            </a:r>
            <a:endParaRPr lang="en-US" b="1" u="sng">
              <a:latin typeface="+mn-lt"/>
            </a:endParaRPr>
          </a:p>
        </p:txBody>
      </p:sp>
      <p:graphicFrame>
        <p:nvGraphicFramePr>
          <p:cNvPr id="5" name="Object 4">
            <a:extLst>
              <a:ext uri="{FF2B5EF4-FFF2-40B4-BE49-F238E27FC236}">
                <a16:creationId xmlns:a16="http://schemas.microsoft.com/office/drawing/2014/main" id="{0DA52443-2D23-F410-BC08-9DF630D48BC3}"/>
              </a:ext>
            </a:extLst>
          </p:cNvPr>
          <p:cNvGraphicFramePr>
            <a:graphicFrameLocks noChangeAspect="1"/>
          </p:cNvGraphicFramePr>
          <p:nvPr>
            <p:extLst>
              <p:ext uri="{D42A27DB-BD31-4B8C-83A1-F6EECF244321}">
                <p14:modId xmlns:p14="http://schemas.microsoft.com/office/powerpoint/2010/main" val="147652096"/>
              </p:ext>
            </p:extLst>
          </p:nvPr>
        </p:nvGraphicFramePr>
        <p:xfrm>
          <a:off x="601223" y="1795885"/>
          <a:ext cx="6821488" cy="1027113"/>
        </p:xfrm>
        <a:graphic>
          <a:graphicData uri="http://schemas.openxmlformats.org/presentationml/2006/ole">
            <mc:AlternateContent xmlns:mc="http://schemas.openxmlformats.org/markup-compatibility/2006">
              <mc:Choice xmlns:v="urn:schemas-microsoft-com:vml" Requires="v">
                <p:oleObj name="Equation" r:id="rId3" imgW="5359320" imgH="812520" progId="Equation.DSMT4">
                  <p:embed/>
                </p:oleObj>
              </mc:Choice>
              <mc:Fallback>
                <p:oleObj name="Equation" r:id="rId3" imgW="5359320" imgH="812520" progId="Equation.DSMT4">
                  <p:embed/>
                  <p:pic>
                    <p:nvPicPr>
                      <p:cNvPr id="5" name="Object 4">
                        <a:extLst>
                          <a:ext uri="{FF2B5EF4-FFF2-40B4-BE49-F238E27FC236}">
                            <a16:creationId xmlns:a16="http://schemas.microsoft.com/office/drawing/2014/main" id="{16A3B834-AF1B-4D4A-86FE-BE75752C155F}"/>
                          </a:ext>
                        </a:extLst>
                      </p:cNvPr>
                      <p:cNvPicPr>
                        <a:picLocks noChangeAspect="1" noChangeArrowheads="1"/>
                      </p:cNvPicPr>
                      <p:nvPr/>
                    </p:nvPicPr>
                    <p:blipFill>
                      <a:blip r:embed="rId4"/>
                      <a:srcRect/>
                      <a:stretch>
                        <a:fillRect/>
                      </a:stretch>
                    </p:blipFill>
                    <p:spPr bwMode="auto">
                      <a:xfrm>
                        <a:off x="601223" y="1795885"/>
                        <a:ext cx="6821488" cy="1027113"/>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C7933787-4AE7-8CA7-FF72-2C3B548574E7}"/>
              </a:ext>
            </a:extLst>
          </p:cNvPr>
          <p:cNvGraphicFramePr>
            <a:graphicFrameLocks noChangeAspect="1"/>
          </p:cNvGraphicFramePr>
          <p:nvPr>
            <p:extLst>
              <p:ext uri="{D42A27DB-BD31-4B8C-83A1-F6EECF244321}">
                <p14:modId xmlns:p14="http://schemas.microsoft.com/office/powerpoint/2010/main" val="560907546"/>
              </p:ext>
            </p:extLst>
          </p:nvPr>
        </p:nvGraphicFramePr>
        <p:xfrm>
          <a:off x="601223" y="2950373"/>
          <a:ext cx="6821208" cy="946822"/>
        </p:xfrm>
        <a:graphic>
          <a:graphicData uri="http://schemas.openxmlformats.org/presentationml/2006/ole">
            <mc:AlternateContent xmlns:mc="http://schemas.openxmlformats.org/markup-compatibility/2006">
              <mc:Choice xmlns:v="urn:schemas-microsoft-com:vml" Requires="v">
                <p:oleObj name="Equation" r:id="rId5" imgW="5816600" imgH="812800" progId="Equation.DSMT4">
                  <p:embed/>
                </p:oleObj>
              </mc:Choice>
              <mc:Fallback>
                <p:oleObj name="Equation" r:id="rId5" imgW="5816600" imgH="812800" progId="Equation.DSMT4">
                  <p:embed/>
                  <p:pic>
                    <p:nvPicPr>
                      <p:cNvPr id="11" name="Object 10">
                        <a:extLst>
                          <a:ext uri="{FF2B5EF4-FFF2-40B4-BE49-F238E27FC236}">
                            <a16:creationId xmlns:a16="http://schemas.microsoft.com/office/drawing/2014/main" id="{A9C32235-292B-47E5-9002-8F90F3FFDB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23" y="2950373"/>
                        <a:ext cx="6821208" cy="946822"/>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3B39DEA6-8EB8-BFB5-1A59-3C3FA7EDAD7F}"/>
              </a:ext>
            </a:extLst>
          </p:cNvPr>
          <p:cNvSpPr txBox="1"/>
          <p:nvPr/>
        </p:nvSpPr>
        <p:spPr>
          <a:xfrm>
            <a:off x="518369" y="4235160"/>
            <a:ext cx="4094271" cy="2062103"/>
          </a:xfrm>
          <a:prstGeom prst="rect">
            <a:avLst/>
          </a:prstGeom>
          <a:noFill/>
        </p:spPr>
        <p:txBody>
          <a:bodyPr wrap="square" rtlCol="0">
            <a:spAutoFit/>
          </a:bodyPr>
          <a:lstStyle/>
          <a:p>
            <a:r>
              <a:rPr lang="en-US" sz="1600"/>
              <a:t>The positive energy states are considered to represent electrons.  The negative energy states are considered occupied by unobservable ‘electrons’ and be mostly completely filled, thus preventing observable electrons from cascading into lower energy states.  </a:t>
            </a:r>
            <a:r>
              <a:rPr lang="en-US" sz="1600" i="1"/>
              <a:t>Holes</a:t>
            </a:r>
            <a:r>
              <a:rPr lang="en-US" sz="1600"/>
              <a:t> in this negative energy band are basically associated with positrons. </a:t>
            </a:r>
          </a:p>
        </p:txBody>
      </p:sp>
      <p:graphicFrame>
        <p:nvGraphicFramePr>
          <p:cNvPr id="20" name="Object 19">
            <a:extLst>
              <a:ext uri="{FF2B5EF4-FFF2-40B4-BE49-F238E27FC236}">
                <a16:creationId xmlns:a16="http://schemas.microsoft.com/office/drawing/2014/main" id="{358142F1-7E6D-E21C-BC38-15A2AC327863}"/>
              </a:ext>
            </a:extLst>
          </p:cNvPr>
          <p:cNvGraphicFramePr>
            <a:graphicFrameLocks noChangeAspect="1"/>
          </p:cNvGraphicFramePr>
          <p:nvPr>
            <p:extLst>
              <p:ext uri="{D42A27DB-BD31-4B8C-83A1-F6EECF244321}">
                <p14:modId xmlns:p14="http://schemas.microsoft.com/office/powerpoint/2010/main" val="4063107411"/>
              </p:ext>
            </p:extLst>
          </p:nvPr>
        </p:nvGraphicFramePr>
        <p:xfrm>
          <a:off x="4708643" y="4221564"/>
          <a:ext cx="3409197" cy="2392302"/>
        </p:xfrm>
        <a:graphic>
          <a:graphicData uri="http://schemas.openxmlformats.org/presentationml/2006/ole">
            <mc:AlternateContent xmlns:mc="http://schemas.openxmlformats.org/markup-compatibility/2006">
              <mc:Choice xmlns:v="urn:schemas-microsoft-com:vml" Requires="v">
                <p:oleObj name="Bitmap Image" r:id="rId7" imgW="4285714" imgH="3448531" progId="Paint.Picture">
                  <p:embed/>
                </p:oleObj>
              </mc:Choice>
              <mc:Fallback>
                <p:oleObj name="Bitmap Image" r:id="rId7" imgW="4285714" imgH="3448531" progId="Paint.Picture">
                  <p:embed/>
                  <p:pic>
                    <p:nvPicPr>
                      <p:cNvPr id="20" name="Object 19">
                        <a:extLst>
                          <a:ext uri="{FF2B5EF4-FFF2-40B4-BE49-F238E27FC236}">
                            <a16:creationId xmlns:a16="http://schemas.microsoft.com/office/drawing/2014/main" id="{3D0A6CDC-EFD2-4B6E-A8B3-81A3FD91615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5333" b="17403"/>
                      <a:stretch>
                        <a:fillRect/>
                      </a:stretch>
                    </p:blipFill>
                    <p:spPr bwMode="auto">
                      <a:xfrm>
                        <a:off x="4708643" y="4221564"/>
                        <a:ext cx="3409197" cy="239230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5C76C51E-C600-6EFE-77C6-A20E2B959748}"/>
              </a:ext>
            </a:extLst>
          </p:cNvPr>
          <p:cNvSpPr txBox="1"/>
          <p:nvPr/>
        </p:nvSpPr>
        <p:spPr>
          <a:xfrm>
            <a:off x="559009" y="1307182"/>
            <a:ext cx="5494171" cy="338554"/>
          </a:xfrm>
          <a:prstGeom prst="rect">
            <a:avLst/>
          </a:prstGeom>
          <a:noFill/>
        </p:spPr>
        <p:txBody>
          <a:bodyPr wrap="square">
            <a:spAutoFit/>
          </a:bodyPr>
          <a:lstStyle/>
          <a:p>
            <a:r>
              <a:rPr lang="en-US" sz="1600"/>
              <a:t>Solving those equations, we get the following solution(s)</a:t>
            </a:r>
          </a:p>
        </p:txBody>
      </p:sp>
    </p:spTree>
    <p:extLst>
      <p:ext uri="{BB962C8B-B14F-4D97-AF65-F5344CB8AC3E}">
        <p14:creationId xmlns:p14="http://schemas.microsoft.com/office/powerpoint/2010/main" val="8405275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14021</TotalTime>
  <Words>1041</Words>
  <Application>Microsoft Office PowerPoint</Application>
  <PresentationFormat>Widescreen</PresentationFormat>
  <Paragraphs>61</Paragraphs>
  <Slides>11</Slides>
  <Notes>10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8" baseType="lpstr">
      <vt:lpstr>Arial</vt:lpstr>
      <vt:lpstr>Calibri</vt:lpstr>
      <vt:lpstr>Calibri Light</vt:lpstr>
      <vt:lpstr>Cambria Math</vt:lpstr>
      <vt:lpstr>Office Theme</vt:lpstr>
      <vt:lpstr>Equation</vt:lpstr>
      <vt:lpstr>Bitmap Image</vt:lpstr>
      <vt:lpstr>PowerPoint Presentation</vt:lpstr>
      <vt:lpstr>KG Equation</vt:lpstr>
      <vt:lpstr>Dirac Equation</vt:lpstr>
      <vt:lpstr>Dirac Equation</vt:lpstr>
      <vt:lpstr>Lorentz Transformation</vt:lpstr>
      <vt:lpstr>Lorentz Invariance</vt:lpstr>
      <vt:lpstr>Angular Momentum</vt:lpstr>
      <vt:lpstr>Free Particle Solutions</vt:lpstr>
      <vt:lpstr>Free Particle Solutions</vt:lpstr>
      <vt:lpstr>Anomolous g-factor</vt:lpstr>
      <vt:lpstr>Fine Structure Constant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663</cp:revision>
  <dcterms:created xsi:type="dcterms:W3CDTF">2019-04-29T17:52:20Z</dcterms:created>
  <dcterms:modified xsi:type="dcterms:W3CDTF">2025-12-18T02:06:40Z</dcterms:modified>
</cp:coreProperties>
</file>